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23"/>
  </p:notesMasterIdLst>
  <p:handoutMasterIdLst>
    <p:handoutMasterId r:id="rId24"/>
  </p:handoutMasterIdLst>
  <p:sldIdLst>
    <p:sldId id="265" r:id="rId3"/>
    <p:sldId id="266" r:id="rId4"/>
    <p:sldId id="273" r:id="rId5"/>
    <p:sldId id="275" r:id="rId6"/>
    <p:sldId id="274" r:id="rId7"/>
    <p:sldId id="301" r:id="rId8"/>
    <p:sldId id="302" r:id="rId9"/>
    <p:sldId id="303" r:id="rId10"/>
    <p:sldId id="276" r:id="rId11"/>
    <p:sldId id="304" r:id="rId12"/>
    <p:sldId id="305" r:id="rId13"/>
    <p:sldId id="306" r:id="rId14"/>
    <p:sldId id="307" r:id="rId15"/>
    <p:sldId id="308" r:id="rId16"/>
    <p:sldId id="309" r:id="rId17"/>
    <p:sldId id="310" r:id="rId18"/>
    <p:sldId id="311" r:id="rId19"/>
    <p:sldId id="312" r:id="rId20"/>
    <p:sldId id="313" r:id="rId21"/>
    <p:sldId id="314" r:id="rId22"/>
  </p:sldIdLst>
  <p:sldSz cx="9144000" cy="6858000" type="screen4x3"/>
  <p:notesSz cx="6797675" cy="9928225"/>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7931" autoAdjust="0"/>
  </p:normalViewPr>
  <p:slideViewPr>
    <p:cSldViewPr>
      <p:cViewPr>
        <p:scale>
          <a:sx n="93" d="100"/>
          <a:sy n="93" d="100"/>
        </p:scale>
        <p:origin x="-630" y="-54"/>
      </p:cViewPr>
      <p:guideLst>
        <p:guide orient="horz" pos="2160"/>
        <p:guide pos="2880"/>
      </p:guideLst>
    </p:cSldViewPr>
  </p:slideViewPr>
  <p:outlineViewPr>
    <p:cViewPr>
      <p:scale>
        <a:sx n="33" d="100"/>
        <a:sy n="33" d="100"/>
      </p:scale>
      <p:origin x="48" y="2100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5AFDC13-76E3-48A5-8D93-99ADE2C65CB7}" type="datetimeFigureOut">
              <a:rPr lang="en-US" smtClean="0"/>
              <a:pPr/>
              <a:t>6/25/2015</a:t>
            </a:fld>
            <a:endParaRPr lang="en-US"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D936E5D-D753-43DA-A80D-BFF6917C0895}" type="slidenum">
              <a:rPr lang="en-US" smtClean="0"/>
              <a:pPr/>
              <a:t>‹#›</a:t>
            </a:fld>
            <a:endParaRPr lang="en-US" dirty="0"/>
          </a:p>
        </p:txBody>
      </p:sp>
    </p:spTree>
    <p:extLst>
      <p:ext uri="{BB962C8B-B14F-4D97-AF65-F5344CB8AC3E}">
        <p14:creationId xmlns:p14="http://schemas.microsoft.com/office/powerpoint/2010/main" val="1274559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sr-Latn-R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14A18560-A9B8-491F-A33F-6D42063F0B06}" type="datetimeFigureOut">
              <a:rPr lang="sr-Latn-RS" smtClean="0"/>
              <a:pPr/>
              <a:t>25.6.2015</a:t>
            </a:fld>
            <a:endParaRPr lang="sr-Latn-R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r-Latn-R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sr-Latn-R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EC88895E-614E-4B24-8D77-AC5DF5E68636}" type="slidenum">
              <a:rPr lang="sr-Latn-RS" smtClean="0"/>
              <a:pPr/>
              <a:t>‹#›</a:t>
            </a:fld>
            <a:endParaRPr lang="sr-Latn-RS"/>
          </a:p>
        </p:txBody>
      </p:sp>
    </p:spTree>
    <p:extLst>
      <p:ext uri="{BB962C8B-B14F-4D97-AF65-F5344CB8AC3E}">
        <p14:creationId xmlns:p14="http://schemas.microsoft.com/office/powerpoint/2010/main" val="67202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sr-Latn-RS" dirty="0" smtClean="0"/>
          </a:p>
        </p:txBody>
      </p:sp>
    </p:spTree>
    <p:extLst>
      <p:ext uri="{BB962C8B-B14F-4D97-AF65-F5344CB8AC3E}">
        <p14:creationId xmlns:p14="http://schemas.microsoft.com/office/powerpoint/2010/main" val="2791160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10</a:t>
            </a:fld>
            <a:endParaRPr lang="sr-Latn-RS">
              <a:solidFill>
                <a:prstClr val="black"/>
              </a:solidFill>
            </a:endParaRPr>
          </a:p>
        </p:txBody>
      </p:sp>
    </p:spTree>
    <p:extLst>
      <p:ext uri="{BB962C8B-B14F-4D97-AF65-F5344CB8AC3E}">
        <p14:creationId xmlns:p14="http://schemas.microsoft.com/office/powerpoint/2010/main" val="3275574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88895E-614E-4B24-8D77-AC5DF5E68636}" type="slidenum">
              <a:rPr lang="sr-Latn-RS" smtClean="0"/>
              <a:pPr/>
              <a:t>15</a:t>
            </a:fld>
            <a:endParaRPr lang="sr-Latn-RS"/>
          </a:p>
        </p:txBody>
      </p:sp>
    </p:spTree>
    <p:extLst>
      <p:ext uri="{BB962C8B-B14F-4D97-AF65-F5344CB8AC3E}">
        <p14:creationId xmlns:p14="http://schemas.microsoft.com/office/powerpoint/2010/main" val="2696500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dirty="0"/>
          </a:p>
        </p:txBody>
      </p:sp>
      <p:sp>
        <p:nvSpPr>
          <p:cNvPr id="4" name="Slide Number Placeholder 3"/>
          <p:cNvSpPr>
            <a:spLocks noGrp="1"/>
          </p:cNvSpPr>
          <p:nvPr>
            <p:ph type="sldNum" sz="quarter" idx="10"/>
          </p:nvPr>
        </p:nvSpPr>
        <p:spPr/>
        <p:txBody>
          <a:bodyPr/>
          <a:lstStyle/>
          <a:p>
            <a:fld id="{EC88895E-614E-4B24-8D77-AC5DF5E68636}" type="slidenum">
              <a:rPr lang="sr-Latn-RS" smtClean="0"/>
              <a:pPr/>
              <a:t>2</a:t>
            </a:fld>
            <a:endParaRPr lang="sr-Latn-RS"/>
          </a:p>
        </p:txBody>
      </p:sp>
    </p:spTree>
    <p:extLst>
      <p:ext uri="{BB962C8B-B14F-4D97-AF65-F5344CB8AC3E}">
        <p14:creationId xmlns:p14="http://schemas.microsoft.com/office/powerpoint/2010/main" val="2097034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3</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4</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5</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6</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7</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8</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9</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x-non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x-none"/>
          </a:p>
        </p:txBody>
      </p:sp>
      <p:sp>
        <p:nvSpPr>
          <p:cNvPr id="4" name="Date Placeholder 3"/>
          <p:cNvSpPr>
            <a:spLocks noGrp="1"/>
          </p:cNvSpPr>
          <p:nvPr>
            <p:ph type="dt" sz="half" idx="10"/>
          </p:nvPr>
        </p:nvSpPr>
        <p:spPr/>
        <p:txBody>
          <a:bodyPr/>
          <a:lstStyle>
            <a:lvl1pPr>
              <a:defRPr/>
            </a:lvl1pPr>
          </a:lstStyle>
          <a:p>
            <a:pPr>
              <a:defRPr/>
            </a:pPr>
            <a:fld id="{71E00003-69F2-413A-8BC0-6406C1BF107B}"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3C9BEE2-57E8-448E-882F-BF669198A30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912525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fld id="{50EFC437-AE35-48B1-8759-9FDA7559299B}"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BEBCD16-5748-4F0C-8D5A-A531B86624F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888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x-non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fld id="{E08C7B0F-2A0F-4929-82FB-23A3993AB6FD}"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9559471-099A-4DB3-9589-7F7429FA29AC}"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549583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x-non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x-none"/>
          </a:p>
        </p:txBody>
      </p:sp>
      <p:sp>
        <p:nvSpPr>
          <p:cNvPr id="4" name="Date Placeholder 3"/>
          <p:cNvSpPr>
            <a:spLocks noGrp="1"/>
          </p:cNvSpPr>
          <p:nvPr>
            <p:ph type="dt" sz="half" idx="10"/>
          </p:nvPr>
        </p:nvSpPr>
        <p:spPr/>
        <p:txBody>
          <a:bodyPr/>
          <a:lstStyle>
            <a:lvl1pPr>
              <a:defRPr/>
            </a:lvl1pPr>
          </a:lstStyle>
          <a:p>
            <a:pPr>
              <a:defRPr/>
            </a:pPr>
            <a:fld id="{6A0D84E5-68A8-4447-9935-5D109A6B51E4}"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B822F88-E416-4019-96A9-61888320A209}"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594503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fld id="{D3224D14-A12D-468D-BB3E-F526F14482FC}"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1AA297B-0EE4-435C-A24C-768B16B112E6}"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6513674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x-non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8ACF304-44FE-418F-9D38-2FE12DC8D397}"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E4120EB-DDE1-4446-B91F-6212FC783463}"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526523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5" name="Date Placeholder 3"/>
          <p:cNvSpPr>
            <a:spLocks noGrp="1"/>
          </p:cNvSpPr>
          <p:nvPr>
            <p:ph type="dt" sz="half" idx="10"/>
          </p:nvPr>
        </p:nvSpPr>
        <p:spPr/>
        <p:txBody>
          <a:bodyPr/>
          <a:lstStyle>
            <a:lvl1pPr>
              <a:defRPr/>
            </a:lvl1pPr>
          </a:lstStyle>
          <a:p>
            <a:pPr>
              <a:defRPr/>
            </a:pPr>
            <a:fld id="{BBB0C296-BCF2-4F1D-8C3D-A9FE1859DD9B}"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915394-49CE-44EF-96E1-282471F6724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96200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x-non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7" name="Date Placeholder 3"/>
          <p:cNvSpPr>
            <a:spLocks noGrp="1"/>
          </p:cNvSpPr>
          <p:nvPr>
            <p:ph type="dt" sz="half" idx="10"/>
          </p:nvPr>
        </p:nvSpPr>
        <p:spPr/>
        <p:txBody>
          <a:bodyPr/>
          <a:lstStyle>
            <a:lvl1pPr>
              <a:defRPr/>
            </a:lvl1pPr>
          </a:lstStyle>
          <a:p>
            <a:pPr>
              <a:defRPr/>
            </a:pPr>
            <a:fld id="{590ABE78-DA5C-476B-8950-DC22831E7019}"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AA9CB96-1B98-4CB6-8631-52BB37152125}"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583325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Date Placeholder 3"/>
          <p:cNvSpPr>
            <a:spLocks noGrp="1"/>
          </p:cNvSpPr>
          <p:nvPr>
            <p:ph type="dt" sz="half" idx="10"/>
          </p:nvPr>
        </p:nvSpPr>
        <p:spPr/>
        <p:txBody>
          <a:bodyPr/>
          <a:lstStyle>
            <a:lvl1pPr>
              <a:defRPr/>
            </a:lvl1pPr>
          </a:lstStyle>
          <a:p>
            <a:pPr>
              <a:defRPr/>
            </a:pPr>
            <a:fld id="{2B4F85FA-CCAB-4D5C-994A-AABF66EEC6B4}"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137B9322-6ECF-413C-944E-7D78DE941C5B}"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0719211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06ABCE-52B4-4F41-9086-196AB383DB47}"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5C917EE-469C-4F5D-8FD3-CC4B6B8BD123}"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5707879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x-non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9D95FD1-4096-42C8-8136-EA4008FE080C}"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A282F72-2114-4041-8D60-D7956516AD78}"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752876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fld id="{8DD85311-3D1E-4094-A75A-7D2C04AD85E2}"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DF00061-9FBD-48A9-86F6-DA2B6180A6BA}"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0748920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x-non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x-non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0824EA3-1786-41AB-BD65-4237E42D7DFA}"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89590E7-AFA1-4075-9574-23E9AE148BA5}"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06481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fld id="{D7D9F8C1-2644-4927-BC3E-CFECDB2FA48C}"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D0FB59C-50E9-4F4C-9578-703921F83F60}"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013768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x-non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fld id="{DB171E13-8ACD-4831-880C-83D649656348}"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0FCA964-B133-4536-A826-E1A04733668B}"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716268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x-non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C9828CA-13BB-4DD7-B09F-DF078973E2AB}"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95C4401-4224-4096-9D3B-7D44740AFBB6}"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21295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5" name="Date Placeholder 3"/>
          <p:cNvSpPr>
            <a:spLocks noGrp="1"/>
          </p:cNvSpPr>
          <p:nvPr>
            <p:ph type="dt" sz="half" idx="10"/>
          </p:nvPr>
        </p:nvSpPr>
        <p:spPr/>
        <p:txBody>
          <a:bodyPr/>
          <a:lstStyle>
            <a:lvl1pPr>
              <a:defRPr/>
            </a:lvl1pPr>
          </a:lstStyle>
          <a:p>
            <a:pPr>
              <a:defRPr/>
            </a:pPr>
            <a:fld id="{F29185C0-E72A-4E80-BBFE-5777BA455C78}"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B2DA348-EB4E-49D1-90CD-5AF68B2B2B8E}"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050504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x-non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7" name="Date Placeholder 3"/>
          <p:cNvSpPr>
            <a:spLocks noGrp="1"/>
          </p:cNvSpPr>
          <p:nvPr>
            <p:ph type="dt" sz="half" idx="10"/>
          </p:nvPr>
        </p:nvSpPr>
        <p:spPr/>
        <p:txBody>
          <a:bodyPr/>
          <a:lstStyle>
            <a:lvl1pPr>
              <a:defRPr/>
            </a:lvl1pPr>
          </a:lstStyle>
          <a:p>
            <a:pPr>
              <a:defRPr/>
            </a:pPr>
            <a:fld id="{766DB607-1EB2-4472-BE0B-B7C800395CB3}"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64992F79-868D-4727-B34D-DA7533090A01}"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66821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Date Placeholder 3"/>
          <p:cNvSpPr>
            <a:spLocks noGrp="1"/>
          </p:cNvSpPr>
          <p:nvPr>
            <p:ph type="dt" sz="half" idx="10"/>
          </p:nvPr>
        </p:nvSpPr>
        <p:spPr/>
        <p:txBody>
          <a:bodyPr/>
          <a:lstStyle>
            <a:lvl1pPr>
              <a:defRPr/>
            </a:lvl1pPr>
          </a:lstStyle>
          <a:p>
            <a:pPr>
              <a:defRPr/>
            </a:pPr>
            <a:fld id="{8D43CA51-8C83-4CBB-8C3D-0E9B1E244274}"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C250F37-5036-4E24-AD66-2F9E2AEC298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697213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6239BB7-0478-42F4-B25F-9B541EA0DC7B}"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938A2ECE-4BD5-4236-8A45-9F1E52800C76}"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416543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x-non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047ED1-A607-4301-9AB2-94625F68DC22}"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1455F98-1D29-409C-B443-09FB5DAA3295}"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51208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x-non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x-non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AF11DA-EAD3-480A-AE79-3ABB17735F01}"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1D33EA6-E481-4B21-A3A6-055B58054150}"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736618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smtClean="0"/>
              <a:t>Click to edit Master title style</a:t>
            </a:r>
            <a:endParaRPr lang="sr-Latn-CS" altLang="sr-Latn-R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smtClean="0"/>
              <a:t>Click to edit Master text styles</a:t>
            </a:r>
          </a:p>
          <a:p>
            <a:pPr lvl="1"/>
            <a:r>
              <a:rPr lang="en-US" altLang="sr-Latn-RS" smtClean="0"/>
              <a:t>Second level</a:t>
            </a:r>
          </a:p>
          <a:p>
            <a:pPr lvl="2"/>
            <a:r>
              <a:rPr lang="en-US" altLang="sr-Latn-RS" smtClean="0"/>
              <a:t>Third level</a:t>
            </a:r>
          </a:p>
          <a:p>
            <a:pPr lvl="3"/>
            <a:r>
              <a:rPr lang="en-US" altLang="sr-Latn-RS" smtClean="0"/>
              <a:t>Fourth level</a:t>
            </a:r>
          </a:p>
          <a:p>
            <a:pPr lvl="4"/>
            <a:r>
              <a:rPr lang="en-US" altLang="sr-Latn-RS" smtClean="0"/>
              <a:t>Fifth level</a:t>
            </a:r>
            <a:endParaRPr lang="sr-Latn-CS" altLang="sr-Latn-R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388B170-F12B-4031-93D5-FEE8FF0E0D3A}"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5FAEC01-88CF-4C8A-979C-397D851EBB6C}"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625894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smtClean="0"/>
              <a:t>Click to edit Master title style</a:t>
            </a:r>
            <a:endParaRPr lang="sr-Latn-CS" altLang="sr-Latn-R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smtClean="0"/>
              <a:t>Click to edit Master text styles</a:t>
            </a:r>
          </a:p>
          <a:p>
            <a:pPr lvl="1"/>
            <a:r>
              <a:rPr lang="en-US" altLang="sr-Latn-RS" smtClean="0"/>
              <a:t>Second level</a:t>
            </a:r>
          </a:p>
          <a:p>
            <a:pPr lvl="2"/>
            <a:r>
              <a:rPr lang="en-US" altLang="sr-Latn-RS" smtClean="0"/>
              <a:t>Third level</a:t>
            </a:r>
          </a:p>
          <a:p>
            <a:pPr lvl="3"/>
            <a:r>
              <a:rPr lang="en-US" altLang="sr-Latn-RS" smtClean="0"/>
              <a:t>Fourth level</a:t>
            </a:r>
          </a:p>
          <a:p>
            <a:pPr lvl="4"/>
            <a:r>
              <a:rPr lang="en-US" altLang="sr-Latn-RS" smtClean="0"/>
              <a:t>Fifth level</a:t>
            </a:r>
            <a:endParaRPr lang="sr-Latn-CS" altLang="sr-Latn-R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728EF72-E306-4E47-893A-70781380B8DC}" type="datetime1">
              <a:rPr lang="sr-Latn-RS" smtClean="0">
                <a:solidFill>
                  <a:prstClr val="black">
                    <a:tint val="75000"/>
                  </a:prstClr>
                </a:solidFill>
              </a:rPr>
              <a:pPr>
                <a:defRPr/>
              </a:pPr>
              <a:t>25.6.2015</a:t>
            </a:fld>
            <a:endParaRPr lang="x-non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2F8972-E51B-4349-9DAD-46B7F94D59A9}"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9991828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95288" y="2565400"/>
            <a:ext cx="842486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fontAlgn="base">
              <a:spcBef>
                <a:spcPct val="0"/>
              </a:spcBef>
              <a:spcAft>
                <a:spcPct val="0"/>
              </a:spcAft>
            </a:pPr>
            <a:endParaRPr lang="en-US" altLang="sr-Latn-RS" sz="4000" dirty="0" smtClean="0">
              <a:solidFill>
                <a:srgbClr val="C0504D"/>
              </a:solidFill>
              <a:latin typeface="Arial" charset="0"/>
              <a:cs typeface="Arial" charset="0"/>
            </a:endParaRPr>
          </a:p>
        </p:txBody>
      </p:sp>
      <p:pic>
        <p:nvPicPr>
          <p:cNvPr id="2051" name="Слика 0" descr="Description: Grb-Srbija_201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7088" y="476250"/>
            <a:ext cx="896937"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2"/>
          <p:cNvSpPr>
            <a:spLocks noChangeArrowheads="1"/>
          </p:cNvSpPr>
          <p:nvPr/>
        </p:nvSpPr>
        <p:spPr bwMode="auto">
          <a:xfrm>
            <a:off x="1692275" y="620713"/>
            <a:ext cx="6048375"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r>
              <a:rPr lang="sr-Latn-CS" altLang="sr-Latn-RS" sz="2800" dirty="0" smtClean="0">
                <a:solidFill>
                  <a:prstClr val="black"/>
                </a:solidFill>
                <a:latin typeface="Times New Roman" pitchFamily="18" charset="0"/>
                <a:cs typeface="Times New Roman" pitchFamily="18" charset="0"/>
              </a:rPr>
              <a:t>Republic of Serbia</a:t>
            </a:r>
          </a:p>
          <a:p>
            <a:pPr algn="ctr" fontAlgn="base">
              <a:spcBef>
                <a:spcPct val="0"/>
              </a:spcBef>
              <a:spcAft>
                <a:spcPct val="0"/>
              </a:spcAft>
            </a:pPr>
            <a:r>
              <a:rPr lang="sr-Latn-CS" altLang="sr-Latn-RS" sz="2800" dirty="0" smtClean="0">
                <a:solidFill>
                  <a:prstClr val="black"/>
                </a:solidFill>
                <a:latin typeface="Times New Roman" pitchFamily="18" charset="0"/>
                <a:cs typeface="Times New Roman" pitchFamily="18" charset="0"/>
              </a:rPr>
              <a:t>Fiscal Council</a:t>
            </a:r>
          </a:p>
        </p:txBody>
      </p:sp>
      <p:sp>
        <p:nvSpPr>
          <p:cNvPr id="2053" name="Rectangle 2"/>
          <p:cNvSpPr>
            <a:spLocks noChangeArrowheads="1"/>
          </p:cNvSpPr>
          <p:nvPr/>
        </p:nvSpPr>
        <p:spPr bwMode="auto">
          <a:xfrm>
            <a:off x="1835150" y="5156200"/>
            <a:ext cx="6048375"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r>
              <a:rPr lang="sr-Latn-RS" altLang="sr-Latn-RS" dirty="0" smtClean="0">
                <a:solidFill>
                  <a:prstClr val="black"/>
                </a:solidFill>
                <a:latin typeface="Times New Roman" pitchFamily="18" charset="0"/>
                <a:cs typeface="Times New Roman" pitchFamily="18" charset="0"/>
              </a:rPr>
              <a:t>June 17, 2015</a:t>
            </a:r>
            <a:endParaRPr lang="sr-Latn-CS" altLang="sr-Latn-RS" dirty="0" smtClean="0">
              <a:solidFill>
                <a:prstClr val="black"/>
              </a:solidFill>
              <a:latin typeface="Times New Roman" pitchFamily="18" charset="0"/>
              <a:cs typeface="Times New Roman" pitchFamily="18" charset="0"/>
            </a:endParaRPr>
          </a:p>
        </p:txBody>
      </p:sp>
      <p:sp>
        <p:nvSpPr>
          <p:cNvPr id="2054" name="Rectangle 1"/>
          <p:cNvSpPr>
            <a:spLocks noChangeArrowheads="1"/>
          </p:cNvSpPr>
          <p:nvPr/>
        </p:nvSpPr>
        <p:spPr bwMode="auto">
          <a:xfrm>
            <a:off x="216346" y="2877904"/>
            <a:ext cx="874814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fontAlgn="base">
              <a:spcBef>
                <a:spcPct val="0"/>
              </a:spcBef>
              <a:spcAft>
                <a:spcPct val="0"/>
              </a:spcAft>
            </a:pPr>
            <a:r>
              <a:rPr lang="en-US" altLang="sr-Latn-RS" sz="2800" b="1" dirty="0" smtClean="0">
                <a:solidFill>
                  <a:prstClr val="black"/>
                </a:solidFill>
                <a:latin typeface="Times New Roman" pitchFamily="18" charset="0"/>
                <a:cs typeface="Times New Roman" pitchFamily="18" charset="0"/>
              </a:rPr>
              <a:t>FISCAL CONSOLIDATION IN 2015 AND MAIN CHALLENGES FOR REFORMS</a:t>
            </a:r>
            <a:endParaRPr lang="sr-Latn-RS" altLang="sr-Latn-RS" sz="1600" b="1" dirty="0" smtClean="0">
              <a:solidFill>
                <a:prstClr val="black"/>
              </a:solidFill>
              <a:latin typeface="Times New Roman" pitchFamily="18" charset="0"/>
              <a:cs typeface="Times New Roman" pitchFamily="18" charset="0"/>
            </a:endParaRPr>
          </a:p>
          <a:p>
            <a:pPr algn="ctr" fontAlgn="base">
              <a:spcBef>
                <a:spcPct val="0"/>
              </a:spcBef>
              <a:spcAft>
                <a:spcPct val="0"/>
              </a:spcAft>
            </a:pPr>
            <a:endParaRPr lang="sr-Latn-RS" altLang="sr-Latn-RS" sz="2800" dirty="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9709425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 y="188640"/>
            <a:ext cx="9144001" cy="1008286"/>
          </a:xfrm>
        </p:spPr>
        <p:txBody>
          <a:bodyPr/>
          <a:lstStyle/>
          <a:p>
            <a:pPr eaLnBrk="1" hangingPunct="1"/>
            <a:r>
              <a:rPr lang="sr-Latn-RS" altLang="sr-Latn-RS" sz="3300" dirty="0" smtClean="0">
                <a:latin typeface="Times New Roman" pitchFamily="18" charset="0"/>
                <a:cs typeface="Times New Roman" pitchFamily="18" charset="0"/>
              </a:rPr>
              <a:t>Reforms – the main leverage for deficit decrease after 2015</a:t>
            </a:r>
            <a:endParaRPr lang="sr-Latn-CS" altLang="sr-Latn-RS" sz="33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107504" y="1412776"/>
            <a:ext cx="8928992" cy="5301208"/>
          </a:xfrm>
        </p:spPr>
        <p:txBody>
          <a:bodyPr/>
          <a:lstStyle/>
          <a:p>
            <a:pPr algn="just" eaLnBrk="1" hangingPunct="1">
              <a:spcBef>
                <a:spcPts val="400"/>
              </a:spcBef>
              <a:spcAft>
                <a:spcPts val="400"/>
              </a:spcAft>
              <a:defRPr/>
            </a:pPr>
            <a:r>
              <a:rPr lang="sr-Latn-RS" sz="2400" dirty="0" smtClean="0">
                <a:latin typeface="Times New Roman" pitchFamily="18" charset="0"/>
                <a:cs typeface="Times New Roman" pitchFamily="18" charset="0"/>
              </a:rPr>
              <a:t>The foundations for a lasting recovery in public finances lie in the implementation of structural reforms</a:t>
            </a:r>
            <a:endParaRPr lang="sr-Cyrl-RS" sz="24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2000" dirty="0" smtClean="0">
                <a:latin typeface="Times New Roman" pitchFamily="18" charset="0"/>
                <a:cs typeface="Times New Roman" pitchFamily="18" charset="0"/>
              </a:rPr>
              <a:t>The announced deadline for the status of petrochemical companies has been exceeded</a:t>
            </a:r>
          </a:p>
          <a:p>
            <a:pPr lvl="1" algn="just" eaLnBrk="1" hangingPunct="1">
              <a:spcBef>
                <a:spcPts val="400"/>
              </a:spcBef>
              <a:spcAft>
                <a:spcPts val="400"/>
              </a:spcAft>
              <a:defRPr/>
            </a:pPr>
            <a:r>
              <a:rPr lang="sr-Latn-RS" sz="2000" dirty="0" smtClean="0">
                <a:latin typeface="Times New Roman" pitchFamily="18" charset="0"/>
                <a:cs typeface="Times New Roman" pitchFamily="18" charset="0"/>
              </a:rPr>
              <a:t>Plan for the financial restructuring of EPS was adopted in June (instead of March), with the only measure so far being an increase in electricity </a:t>
            </a:r>
            <a:r>
              <a:rPr lang="en-US" sz="2000" dirty="0" smtClean="0">
                <a:latin typeface="Times New Roman" pitchFamily="18" charset="0"/>
                <a:cs typeface="Times New Roman" pitchFamily="18" charset="0"/>
              </a:rPr>
              <a:t>tariff</a:t>
            </a:r>
            <a:endParaRPr lang="sr-Latn-RS" sz="20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2000" dirty="0" smtClean="0">
                <a:latin typeface="Times New Roman" pitchFamily="18" charset="0"/>
                <a:cs typeface="Times New Roman" pitchFamily="18" charset="0"/>
              </a:rPr>
              <a:t>Transformation plans for Tax </a:t>
            </a:r>
            <a:r>
              <a:rPr lang="en-US" sz="2000" dirty="0" smtClean="0">
                <a:latin typeface="Times New Roman" pitchFamily="18" charset="0"/>
                <a:cs typeface="Times New Roman" pitchFamily="18" charset="0"/>
              </a:rPr>
              <a:t>Administration</a:t>
            </a:r>
            <a:r>
              <a:rPr lang="sr-Latn-RS" sz="2000" dirty="0" smtClean="0">
                <a:latin typeface="Times New Roman" pitchFamily="18" charset="0"/>
                <a:cs typeface="Times New Roman" pitchFamily="18" charset="0"/>
              </a:rPr>
              <a:t> are running late and deep reform of this department is key for the suppression of grey economy</a:t>
            </a:r>
          </a:p>
          <a:p>
            <a:pPr lvl="1" algn="just" eaLnBrk="1" hangingPunct="1">
              <a:spcBef>
                <a:spcPts val="400"/>
              </a:spcBef>
              <a:spcAft>
                <a:spcPts val="400"/>
              </a:spcAft>
              <a:defRPr/>
            </a:pPr>
            <a:r>
              <a:rPr lang="sr-Latn-RS" sz="2000" dirty="0" smtClean="0">
                <a:latin typeface="Times New Roman" pitchFamily="18" charset="0"/>
                <a:cs typeface="Times New Roman" pitchFamily="18" charset="0"/>
              </a:rPr>
              <a:t>Downsizing of the budget sector has not yet begun</a:t>
            </a:r>
            <a:endParaRPr lang="sr-Cyrl-RS" sz="2000" dirty="0" smtClean="0">
              <a:latin typeface="Times New Roman" pitchFamily="18" charset="0"/>
              <a:cs typeface="Times New Roman" pitchFamily="18" charset="0"/>
            </a:endParaRPr>
          </a:p>
          <a:p>
            <a:pPr algn="just" eaLnBrk="1" hangingPunct="1">
              <a:spcBef>
                <a:spcPts val="400"/>
              </a:spcBef>
              <a:spcAft>
                <a:spcPts val="400"/>
              </a:spcAft>
              <a:buFont typeface="Arial" panose="020B0604020202020204" pitchFamily="34" charset="0"/>
              <a:buChar char="•"/>
              <a:defRPr/>
            </a:pPr>
            <a:r>
              <a:rPr lang="sr-Latn-RS" sz="2400" dirty="0" smtClean="0">
                <a:latin typeface="Times New Roman" pitchFamily="18" charset="0"/>
                <a:cs typeface="Times New Roman" pitchFamily="18" charset="0"/>
              </a:rPr>
              <a:t>Structural reforms are one of the corner stones of the arrangement with the IMF</a:t>
            </a:r>
            <a:endParaRPr lang="sr-Cyrl-RS" sz="2400" dirty="0">
              <a:latin typeface="Times New Roman" pitchFamily="18" charset="0"/>
              <a:cs typeface="Times New Roman" pitchFamily="18" charset="0"/>
            </a:endParaRPr>
          </a:p>
          <a:p>
            <a:pPr lvl="1" algn="just" eaLnBrk="1" hangingPunct="1">
              <a:spcBef>
                <a:spcPts val="400"/>
              </a:spcBef>
              <a:spcAft>
                <a:spcPts val="400"/>
              </a:spcAft>
              <a:defRPr/>
            </a:pPr>
            <a:r>
              <a:rPr lang="sr-Latn-RS" sz="2000" dirty="0" smtClean="0">
                <a:latin typeface="Times New Roman" pitchFamily="18" charset="0"/>
                <a:cs typeface="Times New Roman" pitchFamily="18" charset="0"/>
              </a:rPr>
              <a:t>Quarterly reviews encourage keeping up with the announced reforms, as hard as they may be</a:t>
            </a:r>
            <a:endParaRPr lang="sr-Cyrl-RS" sz="2000" dirty="0" smtClean="0">
              <a:latin typeface="Times New Roman" pitchFamily="18" charset="0"/>
              <a:cs typeface="Times New Roman" pitchFamily="18" charset="0"/>
            </a:endParaRPr>
          </a:p>
          <a:p>
            <a:pPr marL="457200" lvl="1" indent="0" algn="just" eaLnBrk="1" hangingPunct="1">
              <a:spcBef>
                <a:spcPts val="400"/>
              </a:spcBef>
              <a:spcAft>
                <a:spcPts val="400"/>
              </a:spcAft>
              <a:buNone/>
              <a:defRPr/>
            </a:pPr>
            <a:endParaRPr lang="sr-Cyrl-RS" sz="2000" dirty="0" smtClean="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10</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168682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95288" y="115888"/>
            <a:ext cx="8229600" cy="792162"/>
          </a:xfrm>
        </p:spPr>
        <p:txBody>
          <a:bodyPr/>
          <a:lstStyle/>
          <a:p>
            <a:pPr eaLnBrk="1" hangingPunct="1"/>
            <a:r>
              <a:rPr lang="sr-Latn-RS" altLang="en-US" sz="4000" dirty="0" smtClean="0">
                <a:latin typeface="Times New Roman" panose="02020603050405020304" pitchFamily="18" charset="0"/>
                <a:cs typeface="Times New Roman" panose="02020603050405020304" pitchFamily="18" charset="0"/>
              </a:rPr>
              <a:t>Strong public revenue collection</a:t>
            </a:r>
          </a:p>
        </p:txBody>
      </p:sp>
      <p:sp>
        <p:nvSpPr>
          <p:cNvPr id="3" name="Content Placeholder 2"/>
          <p:cNvSpPr>
            <a:spLocks noGrp="1"/>
          </p:cNvSpPr>
          <p:nvPr>
            <p:ph idx="1"/>
          </p:nvPr>
        </p:nvSpPr>
        <p:spPr>
          <a:xfrm>
            <a:off x="107950" y="1341438"/>
            <a:ext cx="8856663" cy="5256212"/>
          </a:xfrm>
        </p:spPr>
        <p:txBody>
          <a:bodyPr rtlCol="0">
            <a:normAutofit fontScale="70000" lnSpcReduction="20000"/>
          </a:bodyPr>
          <a:lstStyle/>
          <a:p>
            <a:pPr eaLnBrk="1" fontAlgn="auto" hangingPunct="1">
              <a:spcAft>
                <a:spcPts val="0"/>
              </a:spcAft>
              <a:defRPr/>
            </a:pPr>
            <a:r>
              <a:rPr lang="sr-Latn-RS" sz="4800" dirty="0" smtClean="0">
                <a:latin typeface="Times New Roman" pitchFamily="18" charset="0"/>
                <a:cs typeface="Times New Roman" pitchFamily="18" charset="0"/>
              </a:rPr>
              <a:t>Non-tax revenue</a:t>
            </a:r>
            <a:endParaRPr lang="sr-Cyrl-RS" sz="3700" dirty="0" smtClean="0">
              <a:latin typeface="Times New Roman" pitchFamily="18" charset="0"/>
              <a:cs typeface="Times New Roman" pitchFamily="18" charset="0"/>
            </a:endParaRPr>
          </a:p>
          <a:p>
            <a:pPr marL="457200" lvl="1" indent="0" eaLnBrk="1" fontAlgn="auto" hangingPunct="1">
              <a:spcAft>
                <a:spcPts val="0"/>
              </a:spcAft>
              <a:buFont typeface="Arial" panose="020B0604020202020204" pitchFamily="34" charset="0"/>
              <a:buNone/>
              <a:defRPr/>
            </a:pPr>
            <a:endParaRPr lang="sr-Cyrl-RS" sz="1900" dirty="0" smtClean="0">
              <a:latin typeface="Times New Roman" pitchFamily="18" charset="0"/>
              <a:cs typeface="Times New Roman" pitchFamily="18" charset="0"/>
            </a:endParaRPr>
          </a:p>
          <a:p>
            <a:pPr lvl="1" eaLnBrk="1" fontAlgn="auto" hangingPunct="1">
              <a:spcAft>
                <a:spcPts val="0"/>
              </a:spcAft>
              <a:defRPr/>
            </a:pPr>
            <a:r>
              <a:rPr lang="sr-Latn-RS" sz="4400" dirty="0" smtClean="0">
                <a:latin typeface="Times New Roman" pitchFamily="18" charset="0"/>
                <a:cs typeface="Times New Roman" pitchFamily="18" charset="0"/>
              </a:rPr>
              <a:t>One-off effects and temporary factors</a:t>
            </a:r>
          </a:p>
          <a:p>
            <a:pPr lvl="1" eaLnBrk="1" fontAlgn="auto" hangingPunct="1">
              <a:spcAft>
                <a:spcPts val="0"/>
              </a:spcAft>
              <a:defRPr/>
            </a:pPr>
            <a:r>
              <a:rPr lang="sr-Latn-RS" sz="4400" dirty="0" smtClean="0">
                <a:latin typeface="Times New Roman" pitchFamily="18" charset="0"/>
                <a:cs typeface="Times New Roman" pitchFamily="18" charset="0"/>
              </a:rPr>
              <a:t>High collection will not persist in the upcoming years</a:t>
            </a:r>
            <a:endParaRPr lang="sr-Cyrl-RS" sz="2200" dirty="0" smtClean="0">
              <a:latin typeface="Times New Roman" pitchFamily="18" charset="0"/>
              <a:cs typeface="Times New Roman" pitchFamily="18" charset="0"/>
            </a:endParaRPr>
          </a:p>
          <a:p>
            <a:pPr eaLnBrk="1" fontAlgn="auto" hangingPunct="1">
              <a:spcAft>
                <a:spcPts val="0"/>
              </a:spcAft>
              <a:defRPr/>
            </a:pPr>
            <a:r>
              <a:rPr lang="sr-Latn-RS" sz="4800" dirty="0" smtClean="0">
                <a:latin typeface="Times New Roman" pitchFamily="18" charset="0"/>
                <a:cs typeface="Times New Roman" pitchFamily="18" charset="0"/>
              </a:rPr>
              <a:t>Tax income ~ 35 bn more collected</a:t>
            </a:r>
            <a:endParaRPr lang="sr-Cyrl-RS" sz="4800" dirty="0" smtClean="0">
              <a:latin typeface="Times New Roman" pitchFamily="18" charset="0"/>
              <a:cs typeface="Times New Roman" pitchFamily="18" charset="0"/>
            </a:endParaRPr>
          </a:p>
          <a:p>
            <a:pPr lvl="1" eaLnBrk="1" fontAlgn="auto" hangingPunct="1">
              <a:spcAft>
                <a:spcPts val="0"/>
              </a:spcAft>
              <a:defRPr/>
            </a:pPr>
            <a:r>
              <a:rPr lang="sr-Latn-RS" sz="4400" dirty="0" smtClean="0">
                <a:latin typeface="Times New Roman" pitchFamily="18" charset="0"/>
                <a:cs typeface="Times New Roman" pitchFamily="18" charset="0"/>
              </a:rPr>
              <a:t>Anti-evasion measures, mostly from excises</a:t>
            </a:r>
          </a:p>
          <a:p>
            <a:pPr lvl="1" eaLnBrk="1" fontAlgn="auto" hangingPunct="1">
              <a:spcAft>
                <a:spcPts val="0"/>
              </a:spcAft>
              <a:defRPr/>
            </a:pPr>
            <a:r>
              <a:rPr lang="sr-Latn-RS" sz="4400" dirty="0" smtClean="0">
                <a:latin typeface="Times New Roman" pitchFamily="18" charset="0"/>
                <a:cs typeface="Times New Roman" pitchFamily="18" charset="0"/>
              </a:rPr>
              <a:t>Conservative budget plan for the VAT</a:t>
            </a:r>
          </a:p>
          <a:p>
            <a:pPr lvl="1" eaLnBrk="1" fontAlgn="auto" hangingPunct="1">
              <a:spcAft>
                <a:spcPts val="0"/>
              </a:spcAft>
              <a:defRPr/>
            </a:pPr>
            <a:r>
              <a:rPr lang="sr-Latn-RS" sz="4400" dirty="0" smtClean="0">
                <a:latin typeface="Times New Roman" pitchFamily="18" charset="0"/>
                <a:cs typeface="Times New Roman" pitchFamily="18" charset="0"/>
              </a:rPr>
              <a:t>Partially better collection of contributions</a:t>
            </a:r>
          </a:p>
          <a:p>
            <a:pPr lvl="1" eaLnBrk="1" fontAlgn="auto" hangingPunct="1">
              <a:spcAft>
                <a:spcPts val="0"/>
              </a:spcAft>
              <a:defRPr/>
            </a:pPr>
            <a:r>
              <a:rPr lang="sr-Latn-RS" sz="4400" dirty="0" smtClean="0">
                <a:latin typeface="Times New Roman" pitchFamily="18" charset="0"/>
                <a:cs typeface="Times New Roman" pitchFamily="18" charset="0"/>
              </a:rPr>
              <a:t>Profit tax lower due to the business cycle</a:t>
            </a:r>
          </a:p>
          <a:p>
            <a:pPr lvl="1" eaLnBrk="1" fontAlgn="auto" hangingPunct="1">
              <a:spcAft>
                <a:spcPts val="0"/>
              </a:spcAft>
              <a:defRPr/>
            </a:pPr>
            <a:r>
              <a:rPr lang="sr-Latn-RS" sz="4400" dirty="0" smtClean="0">
                <a:latin typeface="Times New Roman" pitchFamily="18" charset="0"/>
                <a:cs typeface="Times New Roman" pitchFamily="18" charset="0"/>
              </a:rPr>
              <a:t>Lasting effects on the increase in public revenue</a:t>
            </a:r>
            <a:endParaRPr lang="sr-Cyrl-RS" sz="4400" dirty="0" smtClean="0">
              <a:latin typeface="Times New Roman" pitchFamily="18" charset="0"/>
              <a:cs typeface="Times New Roman" pitchFamily="18" charset="0"/>
            </a:endParaRPr>
          </a:p>
          <a:p>
            <a:pPr eaLnBrk="1" fontAlgn="auto" hangingPunct="1">
              <a:spcAft>
                <a:spcPts val="0"/>
              </a:spcAft>
              <a:defRPr/>
            </a:pPr>
            <a:endParaRPr lang="sr-Cyrl-RS" sz="2300" dirty="0" smtClean="0">
              <a:latin typeface="Times New Roman" pitchFamily="18" charset="0"/>
              <a:cs typeface="Times New Roman" pitchFamily="18" charset="0"/>
            </a:endParaRPr>
          </a:p>
          <a:p>
            <a:pPr marL="0" indent="0" eaLnBrk="1" fontAlgn="auto" hangingPunct="1">
              <a:spcAft>
                <a:spcPts val="0"/>
              </a:spcAft>
              <a:buFont typeface="Arial" panose="020B0604020202020204" pitchFamily="34" charset="0"/>
              <a:buNone/>
              <a:defRPr/>
            </a:pPr>
            <a:endParaRPr lang="sr-Cyrl-RS" sz="4100" dirty="0" smtClean="0">
              <a:latin typeface="Times New Roman" pitchFamily="18" charset="0"/>
              <a:cs typeface="Times New Roman" pitchFamily="18" charset="0"/>
            </a:endParaRPr>
          </a:p>
          <a:p>
            <a:pPr marL="457200" lvl="1" indent="0" eaLnBrk="1" fontAlgn="auto" hangingPunct="1">
              <a:spcAft>
                <a:spcPts val="0"/>
              </a:spcAft>
              <a:buFont typeface="Arial" panose="020B0604020202020204" pitchFamily="34" charset="0"/>
              <a:buNone/>
              <a:defRPr/>
            </a:pPr>
            <a:endParaRPr lang="sr-Cyrl-RS" sz="41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11</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2400786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624"/>
            <a:ext cx="9144000" cy="865187"/>
          </a:xfrm>
        </p:spPr>
        <p:txBody>
          <a:bodyPr rtlCol="0">
            <a:normAutofit fontScale="90000"/>
          </a:bodyPr>
          <a:lstStyle/>
          <a:p>
            <a:pPr eaLnBrk="1" fontAlgn="auto" hangingPunct="1">
              <a:spcAft>
                <a:spcPts val="0"/>
              </a:spcAft>
              <a:defRPr/>
            </a:pPr>
            <a:r>
              <a:rPr lang="sr-Latn-RS" sz="4000" dirty="0" smtClean="0">
                <a:latin typeface="Times New Roman" pitchFamily="18" charset="0"/>
                <a:cs typeface="Times New Roman" pitchFamily="18" charset="0"/>
              </a:rPr>
              <a:t>Dividends and profit from public companies</a:t>
            </a:r>
            <a:endParaRPr lang="sr-Latn-RS" sz="4000" dirty="0">
              <a:latin typeface="Times New Roman" pitchFamily="18" charset="0"/>
              <a:cs typeface="Times New Roman" pitchFamily="18" charset="0"/>
            </a:endParaRPr>
          </a:p>
        </p:txBody>
      </p:sp>
      <p:sp>
        <p:nvSpPr>
          <p:cNvPr id="3" name="Content Placeholder 2"/>
          <p:cNvSpPr>
            <a:spLocks noGrp="1"/>
          </p:cNvSpPr>
          <p:nvPr>
            <p:ph idx="1"/>
          </p:nvPr>
        </p:nvSpPr>
        <p:spPr>
          <a:xfrm>
            <a:off x="107950" y="1484784"/>
            <a:ext cx="8928100" cy="5256212"/>
          </a:xfrm>
        </p:spPr>
        <p:txBody>
          <a:bodyPr rtlCol="0">
            <a:normAutofit lnSpcReduction="10000"/>
          </a:bodyPr>
          <a:lstStyle/>
          <a:p>
            <a:pPr eaLnBrk="1" fontAlgn="auto" hangingPunct="1">
              <a:spcAft>
                <a:spcPts val="0"/>
              </a:spcAft>
              <a:defRPr/>
            </a:pPr>
            <a:endParaRPr lang="sr-Cyrl-RS" sz="3500" dirty="0">
              <a:latin typeface="Times New Roman" pitchFamily="18" charset="0"/>
              <a:cs typeface="Times New Roman" pitchFamily="18" charset="0"/>
            </a:endParaRPr>
          </a:p>
          <a:p>
            <a:pPr eaLnBrk="1" fontAlgn="auto" hangingPunct="1">
              <a:spcAft>
                <a:spcPts val="0"/>
              </a:spcAft>
              <a:defRPr/>
            </a:pPr>
            <a:endParaRPr lang="sr-Cyrl-RS" sz="3500" dirty="0" smtClean="0">
              <a:latin typeface="Times New Roman" pitchFamily="18" charset="0"/>
              <a:cs typeface="Times New Roman" pitchFamily="18" charset="0"/>
            </a:endParaRPr>
          </a:p>
          <a:p>
            <a:pPr eaLnBrk="1" fontAlgn="auto" hangingPunct="1">
              <a:spcAft>
                <a:spcPts val="0"/>
              </a:spcAft>
              <a:defRPr/>
            </a:pPr>
            <a:endParaRPr lang="sr-Cyrl-RS" sz="3500" dirty="0">
              <a:latin typeface="Times New Roman" pitchFamily="18" charset="0"/>
              <a:cs typeface="Times New Roman" pitchFamily="18" charset="0"/>
            </a:endParaRPr>
          </a:p>
          <a:p>
            <a:pPr eaLnBrk="1" fontAlgn="auto" hangingPunct="1">
              <a:spcAft>
                <a:spcPts val="0"/>
              </a:spcAft>
              <a:defRPr/>
            </a:pPr>
            <a:endParaRPr lang="sr-Cyrl-RS" sz="3500" dirty="0" smtClean="0">
              <a:latin typeface="Times New Roman" pitchFamily="18" charset="0"/>
              <a:cs typeface="Times New Roman" pitchFamily="18" charset="0"/>
            </a:endParaRPr>
          </a:p>
          <a:p>
            <a:pPr eaLnBrk="1" fontAlgn="auto" hangingPunct="1">
              <a:spcAft>
                <a:spcPts val="0"/>
              </a:spcAft>
              <a:defRPr/>
            </a:pPr>
            <a:endParaRPr lang="sr-Cyrl-RS" sz="3500" dirty="0">
              <a:latin typeface="Times New Roman" pitchFamily="18" charset="0"/>
              <a:cs typeface="Times New Roman" pitchFamily="18" charset="0"/>
            </a:endParaRPr>
          </a:p>
          <a:p>
            <a:pPr eaLnBrk="1" fontAlgn="auto" hangingPunct="1">
              <a:spcAft>
                <a:spcPts val="0"/>
              </a:spcAft>
              <a:defRPr/>
            </a:pPr>
            <a:endParaRPr lang="sr-Cyrl-RS" sz="3500" dirty="0" smtClean="0">
              <a:latin typeface="Times New Roman" pitchFamily="18" charset="0"/>
              <a:cs typeface="Times New Roman" pitchFamily="18" charset="0"/>
            </a:endParaRPr>
          </a:p>
          <a:p>
            <a:pPr eaLnBrk="1" fontAlgn="auto" hangingPunct="1">
              <a:spcAft>
                <a:spcPts val="0"/>
              </a:spcAft>
              <a:defRPr/>
            </a:pPr>
            <a:endParaRPr lang="sr-Cyrl-RS" sz="3500" dirty="0">
              <a:latin typeface="Times New Roman" pitchFamily="18" charset="0"/>
              <a:cs typeface="Times New Roman" pitchFamily="18" charset="0"/>
            </a:endParaRPr>
          </a:p>
          <a:p>
            <a:pPr eaLnBrk="1" fontAlgn="auto" hangingPunct="1">
              <a:spcAft>
                <a:spcPts val="0"/>
              </a:spcAft>
              <a:defRPr/>
            </a:pPr>
            <a:endParaRPr lang="sr-Cyrl-RS" sz="3500" dirty="0" smtClean="0">
              <a:latin typeface="Times New Roman" pitchFamily="18" charset="0"/>
              <a:cs typeface="Times New Roman" pitchFamily="18" charset="0"/>
            </a:endParaRPr>
          </a:p>
          <a:p>
            <a:pPr marL="0" indent="0" algn="ctr" eaLnBrk="1" fontAlgn="auto" hangingPunct="1">
              <a:spcAft>
                <a:spcPts val="0"/>
              </a:spcAft>
              <a:buFont typeface="Arial" panose="020B0604020202020204" pitchFamily="34" charset="0"/>
              <a:buNone/>
              <a:defRPr/>
            </a:pPr>
            <a:r>
              <a:rPr lang="sr-Latn-RS" sz="3000" dirty="0" smtClean="0">
                <a:latin typeface="Times New Roman" pitchFamily="18" charset="0"/>
                <a:cs typeface="Times New Roman" pitchFamily="18" charset="0"/>
              </a:rPr>
              <a:t>Collection at the beginning of 2015, instead of at the end</a:t>
            </a:r>
            <a:endParaRPr lang="sr-Cyrl-RS" sz="3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12</a:t>
            </a:fld>
            <a:endParaRPr lang="x-none">
              <a:solidFill>
                <a:prstClr val="black">
                  <a:tint val="75000"/>
                </a:prstClr>
              </a:solidFill>
              <a:latin typeface="Times New Roman" pitchFamily="18" charset="0"/>
              <a:cs typeface="Times New Roman" pitchFamily="18" charset="0"/>
            </a:endParaRPr>
          </a:p>
        </p:txBody>
      </p:sp>
      <p:pic>
        <p:nvPicPr>
          <p:cNvPr id="6" name="Picture 5" descr="graph 1.jpg"/>
          <p:cNvPicPr>
            <a:picLocks noChangeAspect="1"/>
          </p:cNvPicPr>
          <p:nvPr/>
        </p:nvPicPr>
        <p:blipFill>
          <a:blip r:embed="rId2" cstate="print"/>
          <a:stretch>
            <a:fillRect/>
          </a:stretch>
        </p:blipFill>
        <p:spPr>
          <a:xfrm>
            <a:off x="0" y="980728"/>
            <a:ext cx="9144000" cy="5200929"/>
          </a:xfrm>
          <a:prstGeom prst="rect">
            <a:avLst/>
          </a:prstGeom>
        </p:spPr>
      </p:pic>
    </p:spTree>
    <p:extLst>
      <p:ext uri="{BB962C8B-B14F-4D97-AF65-F5344CB8AC3E}">
        <p14:creationId xmlns:p14="http://schemas.microsoft.com/office/powerpoint/2010/main" val="3735820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95288" y="115888"/>
            <a:ext cx="8208962" cy="792162"/>
          </a:xfrm>
        </p:spPr>
        <p:txBody>
          <a:bodyPr/>
          <a:lstStyle/>
          <a:p>
            <a:pPr eaLnBrk="1" hangingPunct="1"/>
            <a:r>
              <a:rPr lang="sr-Latn-RS" altLang="en-US" sz="4000" dirty="0" smtClean="0">
                <a:latin typeface="Times New Roman" panose="02020603050405020304" pitchFamily="18" charset="0"/>
                <a:cs typeface="Times New Roman" panose="02020603050405020304" pitchFamily="18" charset="0"/>
              </a:rPr>
              <a:t>Tax income</a:t>
            </a:r>
          </a:p>
        </p:txBody>
      </p:sp>
      <p:sp>
        <p:nvSpPr>
          <p:cNvPr id="3" name="Content Placeholder 2"/>
          <p:cNvSpPr>
            <a:spLocks noGrp="1"/>
          </p:cNvSpPr>
          <p:nvPr>
            <p:ph idx="1"/>
          </p:nvPr>
        </p:nvSpPr>
        <p:spPr>
          <a:xfrm>
            <a:off x="107504" y="1341438"/>
            <a:ext cx="9036496" cy="5400675"/>
          </a:xfrm>
        </p:spPr>
        <p:txBody>
          <a:bodyPr rtlCol="0">
            <a:normAutofit fontScale="70000" lnSpcReduction="20000"/>
          </a:bodyPr>
          <a:lstStyle/>
          <a:p>
            <a:pPr marL="457200" lvl="1" indent="0" eaLnBrk="1" fontAlgn="auto" hangingPunct="1">
              <a:spcAft>
                <a:spcPts val="0"/>
              </a:spcAft>
              <a:buFont typeface="Arial" panose="020B0604020202020204" pitchFamily="34" charset="0"/>
              <a:buNone/>
              <a:defRPr/>
            </a:pPr>
            <a:endParaRPr lang="sr-Cyrl-RS" sz="3700" dirty="0" smtClean="0">
              <a:latin typeface="Times New Roman" pitchFamily="18" charset="0"/>
              <a:cs typeface="Times New Roman" pitchFamily="18" charset="0"/>
            </a:endParaRPr>
          </a:p>
          <a:p>
            <a:pPr marL="457200" lvl="1" indent="0" eaLnBrk="1" fontAlgn="auto" hangingPunct="1">
              <a:spcAft>
                <a:spcPts val="0"/>
              </a:spcAft>
              <a:buFont typeface="Arial" panose="020B0604020202020204" pitchFamily="34" charset="0"/>
              <a:buNone/>
              <a:defRPr/>
            </a:pPr>
            <a:endParaRPr lang="sr-Cyrl-RS" sz="3700" dirty="0">
              <a:latin typeface="Times New Roman" pitchFamily="18" charset="0"/>
              <a:cs typeface="Times New Roman" pitchFamily="18" charset="0"/>
            </a:endParaRPr>
          </a:p>
          <a:p>
            <a:pPr marL="457200" lvl="1" indent="0" eaLnBrk="1" fontAlgn="auto" hangingPunct="1">
              <a:spcAft>
                <a:spcPts val="0"/>
              </a:spcAft>
              <a:buFont typeface="Arial" panose="020B0604020202020204" pitchFamily="34" charset="0"/>
              <a:buNone/>
              <a:defRPr/>
            </a:pPr>
            <a:endParaRPr lang="sr-Cyrl-RS" sz="3700" dirty="0" smtClean="0">
              <a:latin typeface="Times New Roman" pitchFamily="18" charset="0"/>
              <a:cs typeface="Times New Roman" pitchFamily="18" charset="0"/>
            </a:endParaRPr>
          </a:p>
          <a:p>
            <a:pPr marL="457200" lvl="1" indent="0" eaLnBrk="1" fontAlgn="auto" hangingPunct="1">
              <a:spcAft>
                <a:spcPts val="0"/>
              </a:spcAft>
              <a:buFont typeface="Arial" panose="020B0604020202020204" pitchFamily="34" charset="0"/>
              <a:buNone/>
              <a:defRPr/>
            </a:pPr>
            <a:endParaRPr lang="sr-Cyrl-RS" sz="3700" dirty="0">
              <a:latin typeface="Times New Roman" pitchFamily="18" charset="0"/>
              <a:cs typeface="Times New Roman" pitchFamily="18" charset="0"/>
            </a:endParaRPr>
          </a:p>
          <a:p>
            <a:pPr marL="457200" lvl="1" indent="0" eaLnBrk="1" fontAlgn="auto" hangingPunct="1">
              <a:spcAft>
                <a:spcPts val="0"/>
              </a:spcAft>
              <a:buFont typeface="Arial" panose="020B0604020202020204" pitchFamily="34" charset="0"/>
              <a:buNone/>
              <a:defRPr/>
            </a:pPr>
            <a:endParaRPr lang="sr-Cyrl-RS" sz="3700" dirty="0" smtClean="0">
              <a:latin typeface="Times New Roman" pitchFamily="18" charset="0"/>
              <a:cs typeface="Times New Roman" pitchFamily="18" charset="0"/>
            </a:endParaRPr>
          </a:p>
          <a:p>
            <a:pPr marL="457200" lvl="1" indent="0" eaLnBrk="1" fontAlgn="auto" hangingPunct="1">
              <a:spcAft>
                <a:spcPts val="0"/>
              </a:spcAft>
              <a:buFont typeface="Arial" panose="020B0604020202020204" pitchFamily="34" charset="0"/>
              <a:buNone/>
              <a:defRPr/>
            </a:pPr>
            <a:endParaRPr lang="sr-Cyrl-RS" sz="3700" dirty="0">
              <a:latin typeface="Times New Roman" pitchFamily="18" charset="0"/>
              <a:cs typeface="Times New Roman" pitchFamily="18" charset="0"/>
            </a:endParaRPr>
          </a:p>
          <a:p>
            <a:pPr marL="457200" lvl="1" indent="0" eaLnBrk="1" fontAlgn="auto" hangingPunct="1">
              <a:spcAft>
                <a:spcPts val="0"/>
              </a:spcAft>
              <a:buFont typeface="Arial" panose="020B0604020202020204" pitchFamily="34" charset="0"/>
              <a:buNone/>
              <a:defRPr/>
            </a:pPr>
            <a:endParaRPr lang="sr-Cyrl-RS" sz="3700" dirty="0" smtClean="0">
              <a:latin typeface="Times New Roman" pitchFamily="18" charset="0"/>
              <a:cs typeface="Times New Roman" pitchFamily="18" charset="0"/>
            </a:endParaRPr>
          </a:p>
          <a:p>
            <a:pPr marL="457200" lvl="1" indent="0" eaLnBrk="1" fontAlgn="auto" hangingPunct="1">
              <a:spcAft>
                <a:spcPts val="0"/>
              </a:spcAft>
              <a:buFont typeface="Arial" panose="020B0604020202020204" pitchFamily="34" charset="0"/>
              <a:buNone/>
              <a:defRPr/>
            </a:pPr>
            <a:endParaRPr lang="sr-Cyrl-RS" sz="3700" dirty="0">
              <a:latin typeface="Times New Roman" pitchFamily="18" charset="0"/>
              <a:cs typeface="Times New Roman" pitchFamily="18" charset="0"/>
            </a:endParaRPr>
          </a:p>
          <a:p>
            <a:pPr marL="457200" lvl="1" indent="0" eaLnBrk="1" fontAlgn="auto" hangingPunct="1">
              <a:spcAft>
                <a:spcPts val="0"/>
              </a:spcAft>
              <a:buFont typeface="Arial" panose="020B0604020202020204" pitchFamily="34" charset="0"/>
              <a:buNone/>
              <a:defRPr/>
            </a:pPr>
            <a:endParaRPr lang="sr-Cyrl-RS" sz="3700" dirty="0" smtClean="0">
              <a:latin typeface="Times New Roman" pitchFamily="18" charset="0"/>
              <a:cs typeface="Times New Roman" pitchFamily="18" charset="0"/>
            </a:endParaRPr>
          </a:p>
          <a:p>
            <a:pPr eaLnBrk="1" fontAlgn="auto" hangingPunct="1">
              <a:spcAft>
                <a:spcPts val="0"/>
              </a:spcAft>
              <a:defRPr/>
            </a:pPr>
            <a:endParaRPr lang="sr-Cyrl-RS" sz="4600" dirty="0" smtClean="0">
              <a:latin typeface="Times New Roman" pitchFamily="18" charset="0"/>
              <a:cs typeface="Times New Roman" pitchFamily="18" charset="0"/>
            </a:endParaRPr>
          </a:p>
          <a:p>
            <a:pPr eaLnBrk="1" fontAlgn="auto" hangingPunct="1">
              <a:spcAft>
                <a:spcPts val="0"/>
              </a:spcAft>
              <a:defRPr/>
            </a:pPr>
            <a:r>
              <a:rPr lang="sr-Latn-RS" sz="4600" dirty="0" smtClean="0">
                <a:latin typeface="Times New Roman" pitchFamily="18" charset="0"/>
                <a:cs typeface="Times New Roman" pitchFamily="18" charset="0"/>
              </a:rPr>
              <a:t>Decrease in VAT collection stopped, mild growth</a:t>
            </a:r>
            <a:endParaRPr lang="sr-Cyrl-RS" sz="4600" dirty="0" smtClean="0">
              <a:latin typeface="Times New Roman" pitchFamily="18" charset="0"/>
              <a:cs typeface="Times New Roman" pitchFamily="18" charset="0"/>
            </a:endParaRPr>
          </a:p>
          <a:p>
            <a:pPr lvl="1" eaLnBrk="1" fontAlgn="auto" hangingPunct="1">
              <a:spcAft>
                <a:spcPts val="0"/>
              </a:spcAft>
              <a:defRPr/>
            </a:pPr>
            <a:r>
              <a:rPr lang="sr-Latn-RS" sz="3700" dirty="0" smtClean="0">
                <a:latin typeface="Times New Roman" pitchFamily="18" charset="0"/>
                <a:cs typeface="Times New Roman" pitchFamily="18" charset="0"/>
              </a:rPr>
              <a:t>Primarily due to </a:t>
            </a:r>
            <a:r>
              <a:rPr lang="en-GB" sz="3700" dirty="0" smtClean="0">
                <a:latin typeface="Times New Roman" pitchFamily="18" charset="0"/>
                <a:cs typeface="Times New Roman" pitchFamily="18" charset="0"/>
              </a:rPr>
              <a:t>improved</a:t>
            </a:r>
            <a:r>
              <a:rPr lang="sr-Latn-RS" sz="3700" dirty="0" smtClean="0">
                <a:latin typeface="Times New Roman" pitchFamily="18" charset="0"/>
                <a:cs typeface="Times New Roman" pitchFamily="18" charset="0"/>
              </a:rPr>
              <a:t> </a:t>
            </a:r>
            <a:r>
              <a:rPr lang="en-GB" sz="3700" dirty="0" smtClean="0">
                <a:latin typeface="Times New Roman" pitchFamily="18" charset="0"/>
                <a:cs typeface="Times New Roman" pitchFamily="18" charset="0"/>
              </a:rPr>
              <a:t>excise</a:t>
            </a:r>
            <a:r>
              <a:rPr lang="en-US" sz="3700" dirty="0" smtClean="0">
                <a:latin typeface="Times New Roman" pitchFamily="18" charset="0"/>
                <a:cs typeface="Times New Roman" pitchFamily="18" charset="0"/>
              </a:rPr>
              <a:t>s</a:t>
            </a:r>
            <a:r>
              <a:rPr lang="sr-Latn-RS" sz="3700" dirty="0" smtClean="0">
                <a:latin typeface="Times New Roman" pitchFamily="18" charset="0"/>
                <a:cs typeface="Times New Roman" pitchFamily="18" charset="0"/>
              </a:rPr>
              <a:t> collection</a:t>
            </a:r>
            <a:endParaRPr lang="sr-Cyrl-RS" sz="3700" dirty="0" smtClean="0">
              <a:latin typeface="Times New Roman" pitchFamily="18" charset="0"/>
              <a:cs typeface="Times New Roman" pitchFamily="18" charset="0"/>
            </a:endParaRPr>
          </a:p>
        </p:txBody>
      </p:sp>
      <p:pic>
        <p:nvPicPr>
          <p:cNvPr id="5124" name="Picture 3"/>
          <p:cNvPicPr>
            <a:picLocks noChangeAspect="1"/>
          </p:cNvPicPr>
          <p:nvPr/>
        </p:nvPicPr>
        <p:blipFill>
          <a:blip r:embed="rId2" cstate="print"/>
          <a:stretch>
            <a:fillRect/>
          </a:stretch>
        </p:blipFill>
        <p:spPr bwMode="auto">
          <a:xfrm>
            <a:off x="943961" y="981075"/>
            <a:ext cx="7221153"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13</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17012563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95288" y="115888"/>
            <a:ext cx="8229600" cy="792162"/>
          </a:xfrm>
        </p:spPr>
        <p:txBody>
          <a:bodyPr/>
          <a:lstStyle/>
          <a:p>
            <a:pPr eaLnBrk="1" hangingPunct="1"/>
            <a:r>
              <a:rPr lang="sr-Latn-RS" altLang="en-US" sz="4000" dirty="0" smtClean="0">
                <a:latin typeface="Times New Roman" panose="02020603050405020304" pitchFamily="18" charset="0"/>
                <a:cs typeface="Times New Roman" panose="02020603050405020304" pitchFamily="18" charset="0"/>
              </a:rPr>
              <a:t>Tax Administration reform</a:t>
            </a:r>
          </a:p>
        </p:txBody>
      </p:sp>
      <p:sp>
        <p:nvSpPr>
          <p:cNvPr id="3" name="Content Placeholder 2"/>
          <p:cNvSpPr>
            <a:spLocks noGrp="1"/>
          </p:cNvSpPr>
          <p:nvPr>
            <p:ph idx="1"/>
          </p:nvPr>
        </p:nvSpPr>
        <p:spPr>
          <a:xfrm>
            <a:off x="107950" y="1341438"/>
            <a:ext cx="8856663" cy="5256212"/>
          </a:xfrm>
        </p:spPr>
        <p:txBody>
          <a:bodyPr rtlCol="0">
            <a:normAutofit fontScale="62500" lnSpcReduction="20000"/>
          </a:bodyPr>
          <a:lstStyle/>
          <a:p>
            <a:pPr eaLnBrk="1" fontAlgn="auto" hangingPunct="1">
              <a:spcAft>
                <a:spcPts val="0"/>
              </a:spcAft>
              <a:defRPr/>
            </a:pPr>
            <a:r>
              <a:rPr lang="sr-Latn-RS" sz="4800" dirty="0" smtClean="0">
                <a:latin typeface="Times New Roman" pitchFamily="18" charset="0"/>
                <a:cs typeface="Times New Roman" pitchFamily="18" charset="0"/>
              </a:rPr>
              <a:t>Key prerequirement for grey economy suppression</a:t>
            </a:r>
            <a:endParaRPr lang="sr-Cyrl-RS" sz="3700" dirty="0" smtClean="0">
              <a:latin typeface="Times New Roman" pitchFamily="18" charset="0"/>
              <a:cs typeface="Times New Roman" pitchFamily="18" charset="0"/>
            </a:endParaRPr>
          </a:p>
          <a:p>
            <a:pPr marL="457200" lvl="1" indent="0" eaLnBrk="1" fontAlgn="auto" hangingPunct="1">
              <a:spcAft>
                <a:spcPts val="0"/>
              </a:spcAft>
              <a:buFont typeface="Arial" panose="020B0604020202020204" pitchFamily="34" charset="0"/>
              <a:buNone/>
              <a:defRPr/>
            </a:pPr>
            <a:endParaRPr lang="sr-Cyrl-RS" sz="1900" dirty="0" smtClean="0">
              <a:latin typeface="Times New Roman" pitchFamily="18" charset="0"/>
              <a:cs typeface="Times New Roman" pitchFamily="18" charset="0"/>
            </a:endParaRPr>
          </a:p>
          <a:p>
            <a:pPr lvl="1" eaLnBrk="1" fontAlgn="auto" hangingPunct="1">
              <a:spcAft>
                <a:spcPts val="0"/>
              </a:spcAft>
              <a:defRPr/>
            </a:pPr>
            <a:r>
              <a:rPr lang="sr-Latn-RS" sz="4400" dirty="0" smtClean="0">
                <a:latin typeface="Times New Roman" pitchFamily="18" charset="0"/>
                <a:cs typeface="Times New Roman" pitchFamily="18" charset="0"/>
              </a:rPr>
              <a:t>Rationalization and centralization of 173 organisational units of the Tax Administration</a:t>
            </a:r>
          </a:p>
          <a:p>
            <a:pPr lvl="1" eaLnBrk="1" fontAlgn="auto" hangingPunct="1">
              <a:spcAft>
                <a:spcPts val="0"/>
              </a:spcAft>
              <a:defRPr/>
            </a:pPr>
            <a:r>
              <a:rPr lang="sr-Latn-RS" sz="4400" dirty="0" smtClean="0">
                <a:latin typeface="Times New Roman" pitchFamily="18" charset="0"/>
                <a:cs typeface="Times New Roman" pitchFamily="18" charset="0"/>
              </a:rPr>
              <a:t>Quantitative and qualitative staff capacity building</a:t>
            </a:r>
          </a:p>
          <a:p>
            <a:pPr lvl="1" eaLnBrk="1" fontAlgn="auto" hangingPunct="1">
              <a:spcAft>
                <a:spcPts val="0"/>
              </a:spcAft>
              <a:defRPr/>
            </a:pPr>
            <a:r>
              <a:rPr lang="sr-Latn-RS" sz="4400" dirty="0" smtClean="0">
                <a:latin typeface="Times New Roman" pitchFamily="18" charset="0"/>
                <a:cs typeface="Times New Roman" pitchFamily="18" charset="0"/>
              </a:rPr>
              <a:t>Development of a comprehensive information system</a:t>
            </a:r>
            <a:endParaRPr lang="sr-Cyrl-RS" sz="4400" dirty="0" smtClean="0">
              <a:latin typeface="Times New Roman" pitchFamily="18" charset="0"/>
              <a:cs typeface="Times New Roman" pitchFamily="18" charset="0"/>
            </a:endParaRPr>
          </a:p>
          <a:p>
            <a:pPr lvl="1" eaLnBrk="1" fontAlgn="auto" hangingPunct="1">
              <a:spcAft>
                <a:spcPts val="0"/>
              </a:spcAft>
              <a:defRPr/>
            </a:pPr>
            <a:endParaRPr lang="sr-Cyrl-RS" sz="2200" dirty="0" smtClean="0">
              <a:latin typeface="Times New Roman" pitchFamily="18" charset="0"/>
              <a:cs typeface="Times New Roman" pitchFamily="18" charset="0"/>
            </a:endParaRPr>
          </a:p>
          <a:p>
            <a:pPr eaLnBrk="1" fontAlgn="auto" hangingPunct="1">
              <a:spcAft>
                <a:spcPts val="0"/>
              </a:spcAft>
              <a:defRPr/>
            </a:pPr>
            <a:r>
              <a:rPr lang="sr-Latn-RS" sz="4800" dirty="0" smtClean="0">
                <a:latin typeface="Times New Roman" pitchFamily="18" charset="0"/>
                <a:cs typeface="Times New Roman" pitchFamily="18" charset="0"/>
              </a:rPr>
              <a:t>A reform plan and its consistent use through several years are necessary</a:t>
            </a:r>
            <a:endParaRPr lang="sr-Cyrl-RS" sz="4800" dirty="0" smtClean="0">
              <a:latin typeface="Times New Roman" pitchFamily="18" charset="0"/>
              <a:cs typeface="Times New Roman" pitchFamily="18" charset="0"/>
            </a:endParaRPr>
          </a:p>
          <a:p>
            <a:pPr lvl="1" eaLnBrk="1" fontAlgn="auto" hangingPunct="1">
              <a:spcAft>
                <a:spcPts val="0"/>
              </a:spcAft>
              <a:defRPr/>
            </a:pPr>
            <a:r>
              <a:rPr lang="sr-Latn-RS" sz="4400" dirty="0" smtClean="0">
                <a:latin typeface="Times New Roman" pitchFamily="18" charset="0"/>
                <a:cs typeface="Times New Roman" pitchFamily="18" charset="0"/>
              </a:rPr>
              <a:t>Possible revenue increase of about 350 </a:t>
            </a:r>
            <a:r>
              <a:rPr lang="en-US" sz="4400" dirty="0" smtClean="0">
                <a:latin typeface="Times New Roman" pitchFamily="18" charset="0"/>
                <a:cs typeface="Times New Roman" pitchFamily="18" charset="0"/>
              </a:rPr>
              <a:t>million</a:t>
            </a:r>
            <a:r>
              <a:rPr lang="sr-Latn-RS" sz="4400" dirty="0" smtClean="0">
                <a:latin typeface="Times New Roman" pitchFamily="18" charset="0"/>
                <a:cs typeface="Times New Roman" pitchFamily="18" charset="0"/>
              </a:rPr>
              <a:t> Euros</a:t>
            </a:r>
            <a:endParaRPr lang="sr-Cyrl-RS" sz="4400" dirty="0" smtClean="0">
              <a:latin typeface="Times New Roman" pitchFamily="18" charset="0"/>
              <a:cs typeface="Times New Roman" pitchFamily="18" charset="0"/>
            </a:endParaRPr>
          </a:p>
          <a:p>
            <a:pPr eaLnBrk="1" fontAlgn="auto" hangingPunct="1">
              <a:spcAft>
                <a:spcPts val="0"/>
              </a:spcAft>
              <a:defRPr/>
            </a:pPr>
            <a:endParaRPr lang="sr-Cyrl-RS" sz="2300" dirty="0" smtClean="0">
              <a:latin typeface="Times New Roman" pitchFamily="18" charset="0"/>
              <a:cs typeface="Times New Roman" pitchFamily="18" charset="0"/>
            </a:endParaRPr>
          </a:p>
          <a:p>
            <a:pPr eaLnBrk="1" fontAlgn="auto" hangingPunct="1">
              <a:spcAft>
                <a:spcPts val="0"/>
              </a:spcAft>
              <a:defRPr/>
            </a:pPr>
            <a:r>
              <a:rPr lang="sr-Latn-RS" sz="5100" dirty="0" smtClean="0">
                <a:latin typeface="Times New Roman" pitchFamily="18" charset="0"/>
                <a:cs typeface="Times New Roman" pitchFamily="18" charset="0"/>
              </a:rPr>
              <a:t>Caution with the new (online) fiscalization</a:t>
            </a:r>
            <a:endParaRPr lang="sr-Cyrl-RS" sz="5100" dirty="0" smtClean="0">
              <a:latin typeface="Times New Roman" pitchFamily="18" charset="0"/>
              <a:cs typeface="Times New Roman" pitchFamily="18" charset="0"/>
            </a:endParaRPr>
          </a:p>
          <a:p>
            <a:pPr lvl="1" eaLnBrk="1" fontAlgn="auto" hangingPunct="1">
              <a:spcAft>
                <a:spcPts val="0"/>
              </a:spcAft>
              <a:defRPr/>
            </a:pPr>
            <a:r>
              <a:rPr lang="sr-Latn-RS" sz="3800" dirty="0" smtClean="0">
                <a:latin typeface="Times New Roman" pitchFamily="18" charset="0"/>
                <a:cs typeface="Times New Roman" pitchFamily="18" charset="0"/>
              </a:rPr>
              <a:t>Failed episode with wireless reading of </a:t>
            </a:r>
            <a:r>
              <a:rPr lang="en-GB" sz="3800" dirty="0" smtClean="0">
                <a:latin typeface="Times New Roman" pitchFamily="18" charset="0"/>
                <a:cs typeface="Times New Roman" pitchFamily="18" charset="0"/>
              </a:rPr>
              <a:t>fiscal</a:t>
            </a:r>
            <a:r>
              <a:rPr lang="sr-Latn-RS" sz="3800" dirty="0" smtClean="0">
                <a:latin typeface="Times New Roman" pitchFamily="18" charset="0"/>
                <a:cs typeface="Times New Roman" pitchFamily="18" charset="0"/>
              </a:rPr>
              <a:t> </a:t>
            </a:r>
            <a:r>
              <a:rPr lang="en-US" sz="3800" dirty="0" smtClean="0">
                <a:latin typeface="Times New Roman" pitchFamily="18" charset="0"/>
                <a:cs typeface="Times New Roman" pitchFamily="18" charset="0"/>
              </a:rPr>
              <a:t>cash </a:t>
            </a:r>
            <a:r>
              <a:rPr lang="en-GB" sz="3800" dirty="0" smtClean="0">
                <a:latin typeface="Times New Roman" pitchFamily="18" charset="0"/>
                <a:cs typeface="Times New Roman" pitchFamily="18" charset="0"/>
              </a:rPr>
              <a:t>registers</a:t>
            </a:r>
            <a:r>
              <a:rPr lang="sr-Latn-RS" sz="3800" dirty="0" smtClean="0">
                <a:solidFill>
                  <a:srgbClr val="FF0000"/>
                </a:solidFill>
                <a:latin typeface="Times New Roman" pitchFamily="18" charset="0"/>
                <a:cs typeface="Times New Roman" pitchFamily="18" charset="0"/>
              </a:rPr>
              <a:t> </a:t>
            </a:r>
          </a:p>
          <a:p>
            <a:pPr lvl="1" eaLnBrk="1" fontAlgn="auto" hangingPunct="1">
              <a:spcAft>
                <a:spcPts val="0"/>
              </a:spcAft>
              <a:defRPr/>
            </a:pPr>
            <a:r>
              <a:rPr lang="sr-Latn-RS" sz="3800" dirty="0" smtClean="0">
                <a:latin typeface="Times New Roman" pitchFamily="18" charset="0"/>
                <a:cs typeface="Times New Roman" pitchFamily="18" charset="0"/>
              </a:rPr>
              <a:t>High costs with no significant effects on grey economy</a:t>
            </a:r>
            <a:endParaRPr lang="sr-Cyrl-RS" sz="3800" dirty="0" smtClean="0">
              <a:latin typeface="Times New Roman" pitchFamily="18" charset="0"/>
              <a:cs typeface="Times New Roman" pitchFamily="18" charset="0"/>
            </a:endParaRPr>
          </a:p>
          <a:p>
            <a:pPr marL="0" indent="0" eaLnBrk="1" fontAlgn="auto" hangingPunct="1">
              <a:spcAft>
                <a:spcPts val="0"/>
              </a:spcAft>
              <a:buFont typeface="Arial" panose="020B0604020202020204" pitchFamily="34" charset="0"/>
              <a:buNone/>
              <a:defRPr/>
            </a:pPr>
            <a:endParaRPr lang="sr-Cyrl-RS" sz="4100" dirty="0" smtClean="0">
              <a:latin typeface="Times New Roman" pitchFamily="18" charset="0"/>
              <a:cs typeface="Times New Roman" pitchFamily="18" charset="0"/>
            </a:endParaRPr>
          </a:p>
          <a:p>
            <a:pPr marL="457200" lvl="1" indent="0" eaLnBrk="1" fontAlgn="auto" hangingPunct="1">
              <a:spcAft>
                <a:spcPts val="0"/>
              </a:spcAft>
              <a:buFont typeface="Arial" panose="020B0604020202020204" pitchFamily="34" charset="0"/>
              <a:buNone/>
              <a:defRPr/>
            </a:pPr>
            <a:endParaRPr lang="sr-Cyrl-RS" sz="41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14</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31747544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476"/>
            <a:ext cx="9144000" cy="1143000"/>
          </a:xfrm>
        </p:spPr>
        <p:txBody>
          <a:bodyPr>
            <a:normAutofit fontScale="90000"/>
          </a:bodyPr>
          <a:lstStyle/>
          <a:p>
            <a:r>
              <a:rPr lang="sr-Latn-RS" dirty="0" smtClean="0">
                <a:latin typeface="Times New Roman" panose="02020603050405020304" pitchFamily="18" charset="0"/>
                <a:cs typeface="Times New Roman" panose="02020603050405020304" pitchFamily="18" charset="0"/>
              </a:rPr>
              <a:t>The method of rationalizing the public sector is still unknown</a:t>
            </a:r>
            <a:endParaRPr lang="sr-Latn-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9512" y="1359134"/>
            <a:ext cx="8712968" cy="5472608"/>
          </a:xfrm>
        </p:spPr>
        <p:txBody>
          <a:bodyPr>
            <a:normAutofit fontScale="85000" lnSpcReduction="20000"/>
          </a:bodyPr>
          <a:lstStyle/>
          <a:p>
            <a:r>
              <a:rPr lang="sr-Latn-RS" dirty="0" smtClean="0">
                <a:latin typeface="Times New Roman" panose="02020603050405020304" pitchFamily="18" charset="0"/>
                <a:cs typeface="Times New Roman" panose="02020603050405020304" pitchFamily="18" charset="0"/>
              </a:rPr>
              <a:t>The Ministry of State Administration has issued a general analysis, but it is unknown if the Government is accepting obligations</a:t>
            </a:r>
            <a:endParaRPr lang="sr-Cyrl-RS" dirty="0" smtClean="0">
              <a:latin typeface="Times New Roman" panose="02020603050405020304" pitchFamily="18" charset="0"/>
              <a:cs typeface="Times New Roman" panose="02020603050405020304" pitchFamily="18" charset="0"/>
            </a:endParaRPr>
          </a:p>
          <a:p>
            <a:pPr lvl="1"/>
            <a:r>
              <a:rPr lang="sr-Latn-RS" i="1" dirty="0" smtClean="0">
                <a:latin typeface="Times New Roman" panose="02020603050405020304" pitchFamily="18" charset="0"/>
                <a:cs typeface="Times New Roman" panose="02020603050405020304" pitchFamily="18" charset="0"/>
              </a:rPr>
              <a:t>Obvious excesses </a:t>
            </a:r>
            <a:r>
              <a:rPr lang="sr-Latn-RS" dirty="0" smtClean="0">
                <a:latin typeface="Times New Roman" panose="02020603050405020304" pitchFamily="18" charset="0"/>
                <a:cs typeface="Times New Roman" panose="02020603050405020304" pitchFamily="18" charset="0"/>
              </a:rPr>
              <a:t>identified:</a:t>
            </a:r>
            <a:r>
              <a:rPr lang="ru-RU" i="1" dirty="0" smtClean="0">
                <a:latin typeface="Times New Roman" panose="02020603050405020304" pitchFamily="18" charset="0"/>
                <a:cs typeface="Times New Roman" panose="02020603050405020304" pitchFamily="18" charset="0"/>
              </a:rPr>
              <a:t/>
            </a:r>
            <a:br>
              <a:rPr lang="ru-RU" i="1" dirty="0" smtClean="0">
                <a:latin typeface="Times New Roman" panose="02020603050405020304" pitchFamily="18" charset="0"/>
                <a:cs typeface="Times New Roman" panose="02020603050405020304" pitchFamily="18" charset="0"/>
              </a:rPr>
            </a:br>
            <a:r>
              <a:rPr lang="sr-Latn-RS" dirty="0" smtClean="0">
                <a:latin typeface="Times New Roman" panose="02020603050405020304" pitchFamily="18" charset="0"/>
                <a:cs typeface="Times New Roman" panose="02020603050405020304" pitchFamily="18" charset="0"/>
              </a:rPr>
              <a:t>in healthcare, police, judiciary </a:t>
            </a:r>
            <a:r>
              <a:rPr lang="ru-RU" dirty="0" smtClean="0">
                <a:latin typeface="Times New Roman" panose="02020603050405020304" pitchFamily="18" charset="0"/>
                <a:cs typeface="Times New Roman" panose="02020603050405020304" pitchFamily="18" charset="0"/>
              </a:rPr>
              <a:t>→ </a:t>
            </a:r>
            <a:r>
              <a:rPr lang="sr-Latn-RS" dirty="0" smtClean="0">
                <a:latin typeface="Times New Roman" panose="02020603050405020304" pitchFamily="18" charset="0"/>
                <a:cs typeface="Times New Roman" panose="02020603050405020304" pitchFamily="18" charset="0"/>
              </a:rPr>
              <a:t>reforms are needed in large state sectors</a:t>
            </a:r>
            <a:endParaRPr lang="ru-RU" dirty="0" smtClean="0">
              <a:latin typeface="Times New Roman" panose="02020603050405020304" pitchFamily="18" charset="0"/>
              <a:cs typeface="Times New Roman" panose="02020603050405020304" pitchFamily="18" charset="0"/>
            </a:endParaRPr>
          </a:p>
          <a:p>
            <a:pPr lvl="1"/>
            <a:r>
              <a:rPr lang="sr-Latn-RS" dirty="0" smtClean="0">
                <a:latin typeface="Times New Roman" panose="02020603050405020304" pitchFamily="18" charset="0"/>
                <a:cs typeface="Times New Roman" panose="02020603050405020304" pitchFamily="18" charset="0"/>
              </a:rPr>
              <a:t>The reaction of Ministries and Government is key</a:t>
            </a:r>
            <a:endParaRPr lang="ru-RU" dirty="0" smtClean="0">
              <a:latin typeface="Times New Roman" panose="02020603050405020304" pitchFamily="18" charset="0"/>
              <a:cs typeface="Times New Roman" panose="02020603050405020304" pitchFamily="18" charset="0"/>
            </a:endParaRPr>
          </a:p>
          <a:p>
            <a:pPr lvl="2"/>
            <a:r>
              <a:rPr lang="sr-Latn-RS" dirty="0" smtClean="0">
                <a:latin typeface="Times New Roman" panose="02020603050405020304" pitchFamily="18" charset="0"/>
                <a:cs typeface="Times New Roman" panose="02020603050405020304" pitchFamily="18" charset="0"/>
              </a:rPr>
              <a:t>That they accept the obligation,</a:t>
            </a:r>
          </a:p>
          <a:p>
            <a:pPr lvl="2"/>
            <a:r>
              <a:rPr lang="sr-Latn-RS" dirty="0" smtClean="0">
                <a:latin typeface="Times New Roman" panose="02020603050405020304" pitchFamily="18" charset="0"/>
                <a:cs typeface="Times New Roman" panose="02020603050405020304" pitchFamily="18" charset="0"/>
              </a:rPr>
              <a:t>That they develop sector analyses by the end of the year</a:t>
            </a:r>
          </a:p>
          <a:p>
            <a:pPr lvl="2"/>
            <a:r>
              <a:rPr lang="sr-Latn-RS" dirty="0" smtClean="0">
                <a:latin typeface="Times New Roman" panose="02020603050405020304" pitchFamily="18" charset="0"/>
                <a:cs typeface="Times New Roman" panose="02020603050405020304" pitchFamily="18" charset="0"/>
              </a:rPr>
              <a:t>That the Government adopts and implements the program starting from next year</a:t>
            </a:r>
            <a:r>
              <a:rPr lang="ru-RU" dirty="0" smtClean="0">
                <a:latin typeface="Times New Roman" panose="02020603050405020304" pitchFamily="18" charset="0"/>
                <a:cs typeface="Times New Roman" panose="02020603050405020304" pitchFamily="18" charset="0"/>
              </a:rPr>
              <a:t>.</a:t>
            </a:r>
          </a:p>
          <a:p>
            <a:pPr lvl="1"/>
            <a:r>
              <a:rPr lang="sr-Latn-RS" dirty="0" smtClean="0">
                <a:latin typeface="Times New Roman" panose="02020603050405020304" pitchFamily="18" charset="0"/>
                <a:cs typeface="Times New Roman" panose="02020603050405020304" pitchFamily="18" charset="0"/>
              </a:rPr>
              <a:t>Rationalization plans do not explicitly include solutions for the status of the (formally) employed in Kosovo and Metohija</a:t>
            </a:r>
            <a:endParaRPr lang="ru-RU" dirty="0" smtClean="0">
              <a:latin typeface="Times New Roman" panose="02020603050405020304" pitchFamily="18" charset="0"/>
              <a:cs typeface="Times New Roman" panose="02020603050405020304" pitchFamily="18" charset="0"/>
            </a:endParaRPr>
          </a:p>
          <a:p>
            <a:pPr lvl="2"/>
            <a:r>
              <a:rPr lang="sr-Latn-RS" dirty="0" smtClean="0">
                <a:latin typeface="Times New Roman" panose="02020603050405020304" pitchFamily="18" charset="0"/>
                <a:cs typeface="Times New Roman" panose="02020603050405020304" pitchFamily="18" charset="0"/>
              </a:rPr>
              <a:t>The unconstitutional “Kosovo increment” is still being paid</a:t>
            </a:r>
          </a:p>
          <a:p>
            <a:pPr lvl="2"/>
            <a:r>
              <a:rPr lang="sr-Latn-RS" dirty="0" smtClean="0">
                <a:latin typeface="Times New Roman" panose="02020603050405020304" pitchFamily="18" charset="0"/>
                <a:cs typeface="Times New Roman" panose="02020603050405020304" pitchFamily="18" charset="0"/>
              </a:rPr>
              <a:t>Only formally employed in Kosovo, live and work in Central Serbia</a:t>
            </a:r>
          </a:p>
          <a:p>
            <a:pPr lvl="2"/>
            <a:r>
              <a:rPr lang="sr-Latn-RS" dirty="0" smtClean="0">
                <a:latin typeface="Times New Roman" panose="02020603050405020304" pitchFamily="18" charset="0"/>
                <a:cs typeface="Times New Roman" panose="02020603050405020304" pitchFamily="18" charset="0"/>
              </a:rPr>
              <a:t>Unordered system, needs to be encompassed by the rationalization and the burden shared</a:t>
            </a:r>
            <a:endParaRPr lang="ru-RU" dirty="0" smtClean="0">
              <a:latin typeface="Times New Roman" panose="02020603050405020304" pitchFamily="18" charset="0"/>
              <a:cs typeface="Times New Roman" panose="02020603050405020304" pitchFamily="18" charset="0"/>
            </a:endParaRPr>
          </a:p>
          <a:p>
            <a:pPr lvl="1"/>
            <a:endParaRPr lang="sr-Latn-R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A37BAB9-AC8A-4903-A53E-DDFF028CADB3}" type="slidenum">
              <a:rPr lang="sr-Latn-RS" smtClean="0">
                <a:latin typeface="Times New Roman" pitchFamily="18" charset="0"/>
                <a:cs typeface="Times New Roman" pitchFamily="18" charset="0"/>
              </a:rPr>
              <a:pPr/>
              <a:t>15</a:t>
            </a:fld>
            <a:endParaRPr lang="sr-Latn-RS" dirty="0">
              <a:latin typeface="Times New Roman" pitchFamily="18" charset="0"/>
              <a:cs typeface="Times New Roman" pitchFamily="18" charset="0"/>
            </a:endParaRPr>
          </a:p>
        </p:txBody>
      </p:sp>
    </p:spTree>
    <p:extLst>
      <p:ext uri="{BB962C8B-B14F-4D97-AF65-F5344CB8AC3E}">
        <p14:creationId xmlns:p14="http://schemas.microsoft.com/office/powerpoint/2010/main" val="2337975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8229600" cy="1143000"/>
          </a:xfrm>
        </p:spPr>
        <p:txBody>
          <a:bodyPr>
            <a:normAutofit/>
          </a:bodyPr>
          <a:lstStyle/>
          <a:p>
            <a:r>
              <a:rPr lang="sr-Latn-RS" dirty="0" smtClean="0">
                <a:latin typeface="Times New Roman" panose="02020603050405020304" pitchFamily="18" charset="0"/>
                <a:cs typeface="Times New Roman" panose="02020603050405020304" pitchFamily="18" charset="0"/>
              </a:rPr>
              <a:t>New law is just an aid</a:t>
            </a:r>
            <a:endParaRPr lang="sr-Latn-RS"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179512" y="1556792"/>
            <a:ext cx="8784976" cy="5040560"/>
          </a:xfrm>
        </p:spPr>
        <p:txBody>
          <a:bodyPr>
            <a:normAutofit/>
          </a:bodyPr>
          <a:lstStyle/>
          <a:p>
            <a:pPr lvl="0"/>
            <a:r>
              <a:rPr lang="sr-Latn-RS" dirty="0" smtClean="0">
                <a:latin typeface="Times New Roman" panose="02020603050405020304" pitchFamily="18" charset="0"/>
                <a:cs typeface="Times New Roman" panose="02020603050405020304" pitchFamily="18" charset="0"/>
              </a:rPr>
              <a:t>Law on the Maximum Number of Employees</a:t>
            </a:r>
            <a:endParaRPr lang="ru-RU" dirty="0" smtClean="0">
              <a:latin typeface="Times New Roman" panose="02020603050405020304" pitchFamily="18" charset="0"/>
              <a:cs typeface="Times New Roman" panose="02020603050405020304" pitchFamily="18" charset="0"/>
            </a:endParaRPr>
          </a:p>
          <a:p>
            <a:pPr lvl="1"/>
            <a:r>
              <a:rPr lang="sr-Latn-RS" dirty="0" smtClean="0">
                <a:latin typeface="Times New Roman" panose="02020603050405020304" pitchFamily="18" charset="0"/>
                <a:cs typeface="Times New Roman" panose="02020603050405020304" pitchFamily="18" charset="0"/>
              </a:rPr>
              <a:t>Not vital, brings nothing substantially new</a:t>
            </a:r>
            <a:endParaRPr lang="ru-RU" dirty="0" smtClean="0">
              <a:latin typeface="Times New Roman" panose="02020603050405020304" pitchFamily="18" charset="0"/>
              <a:cs typeface="Times New Roman" panose="02020603050405020304" pitchFamily="18" charset="0"/>
            </a:endParaRPr>
          </a:p>
          <a:p>
            <a:pPr lvl="2"/>
            <a:r>
              <a:rPr lang="sr-Latn-RS" dirty="0" smtClean="0">
                <a:latin typeface="Times New Roman" panose="02020603050405020304" pitchFamily="18" charset="0"/>
                <a:cs typeface="Times New Roman" panose="02020603050405020304" pitchFamily="18" charset="0"/>
              </a:rPr>
              <a:t>The number of employees must fit into the budgeted amount for salaries, as was the case so far</a:t>
            </a:r>
            <a:endParaRPr lang="ru-RU" dirty="0" smtClean="0">
              <a:latin typeface="Times New Roman" panose="02020603050405020304" pitchFamily="18" charset="0"/>
              <a:cs typeface="Times New Roman" panose="02020603050405020304" pitchFamily="18" charset="0"/>
            </a:endParaRPr>
          </a:p>
          <a:p>
            <a:pPr lvl="1"/>
            <a:r>
              <a:rPr lang="sr-Latn-RS" dirty="0" smtClean="0">
                <a:latin typeface="Times New Roman" panose="02020603050405020304" pitchFamily="18" charset="0"/>
                <a:cs typeface="Times New Roman" panose="02020603050405020304" pitchFamily="18" charset="0"/>
              </a:rPr>
              <a:t>The key is still not to increase the salary fund through a </a:t>
            </a:r>
            <a:r>
              <a:rPr lang="en-GB" dirty="0" smtClean="0">
                <a:latin typeface="Times New Roman" panose="02020603050405020304" pitchFamily="18" charset="0"/>
                <a:cs typeface="Times New Roman" panose="02020603050405020304" pitchFamily="18" charset="0"/>
              </a:rPr>
              <a:t>supplementary budget</a:t>
            </a:r>
          </a:p>
          <a:p>
            <a:pPr lvl="1"/>
            <a:r>
              <a:rPr lang="en-GB" dirty="0" smtClean="0">
                <a:latin typeface="Times New Roman" panose="02020603050405020304" pitchFamily="18" charset="0"/>
                <a:cs typeface="Times New Roman" panose="02020603050405020304" pitchFamily="18" charset="0"/>
              </a:rPr>
              <a:t>New</a:t>
            </a:r>
            <a:r>
              <a:rPr lang="sr-Latn-RS" dirty="0" smtClean="0">
                <a:latin typeface="Times New Roman" panose="02020603050405020304" pitchFamily="18" charset="0"/>
                <a:cs typeface="Times New Roman" panose="02020603050405020304" pitchFamily="18" charset="0"/>
              </a:rPr>
              <a:t>: precise criteria for determining the number of employees in local governments, but the downsizing dynamics have not been determined</a:t>
            </a:r>
            <a:endParaRPr lang="ru-RU" dirty="0" smtClean="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3A37BAB9-AC8A-4903-A53E-DDFF028CADB3}" type="slidenum">
              <a:rPr lang="sr-Latn-RS" smtClean="0">
                <a:latin typeface="Times New Roman" pitchFamily="18" charset="0"/>
                <a:cs typeface="Times New Roman" pitchFamily="18" charset="0"/>
              </a:rPr>
              <a:pPr/>
              <a:t>16</a:t>
            </a:fld>
            <a:endParaRPr lang="sr-Latn-RS" dirty="0">
              <a:latin typeface="Times New Roman" pitchFamily="18" charset="0"/>
              <a:cs typeface="Times New Roman" pitchFamily="18" charset="0"/>
            </a:endParaRPr>
          </a:p>
        </p:txBody>
      </p:sp>
    </p:spTree>
    <p:extLst>
      <p:ext uri="{BB962C8B-B14F-4D97-AF65-F5344CB8AC3E}">
        <p14:creationId xmlns:p14="http://schemas.microsoft.com/office/powerpoint/2010/main" val="18795350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Autofit/>
          </a:bodyPr>
          <a:lstStyle/>
          <a:p>
            <a:r>
              <a:rPr lang="sr-Latn-RS" sz="3600" dirty="0" smtClean="0">
                <a:latin typeface="Times New Roman" panose="02020603050405020304" pitchFamily="18" charset="0"/>
                <a:cs typeface="Times New Roman" panose="02020603050405020304" pitchFamily="18" charset="0"/>
              </a:rPr>
              <a:t>Reforms in state enterprises are vital, but still at the beginning</a:t>
            </a:r>
            <a:endParaRPr lang="sr-Latn-R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7504" y="1412776"/>
            <a:ext cx="8928992" cy="5400600"/>
          </a:xfrm>
        </p:spPr>
        <p:txBody>
          <a:bodyPr>
            <a:normAutofit fontScale="77500" lnSpcReduction="20000"/>
          </a:bodyPr>
          <a:lstStyle/>
          <a:p>
            <a:r>
              <a:rPr lang="sr-Latn-RS" dirty="0" smtClean="0">
                <a:latin typeface="Times New Roman" panose="02020603050405020304" pitchFamily="18" charset="0"/>
                <a:cs typeface="Times New Roman" panose="02020603050405020304" pitchFamily="18" charset="0"/>
              </a:rPr>
              <a:t>State enterprises (still) cost a lot</a:t>
            </a:r>
            <a:endParaRPr lang="sr-Cyrl-RS" dirty="0" smtClean="0">
              <a:latin typeface="Times New Roman" panose="02020603050405020304" pitchFamily="18" charset="0"/>
              <a:cs typeface="Times New Roman" panose="02020603050405020304" pitchFamily="18" charset="0"/>
            </a:endParaRPr>
          </a:p>
          <a:p>
            <a:pPr lvl="1"/>
            <a:r>
              <a:rPr lang="sr-Latn-RS" dirty="0" smtClean="0">
                <a:latin typeface="Times New Roman" panose="02020603050405020304" pitchFamily="18" charset="0"/>
                <a:cs typeface="Times New Roman" panose="02020603050405020304" pitchFamily="18" charset="0"/>
              </a:rPr>
              <a:t>In total, for activated guarantees and subsidies, about 700 </a:t>
            </a:r>
            <a:r>
              <a:rPr lang="en-US" dirty="0" smtClean="0">
                <a:latin typeface="Times New Roman" panose="02020603050405020304" pitchFamily="18" charset="0"/>
                <a:cs typeface="Times New Roman" panose="02020603050405020304" pitchFamily="18" charset="0"/>
              </a:rPr>
              <a:t>million</a:t>
            </a:r>
            <a:r>
              <a:rPr lang="sr-Latn-RS" dirty="0" smtClean="0">
                <a:latin typeface="Times New Roman" panose="02020603050405020304" pitchFamily="18" charset="0"/>
                <a:cs typeface="Times New Roman" panose="02020603050405020304" pitchFamily="18" charset="0"/>
              </a:rPr>
              <a:t> Euros (2.1% of GDP)</a:t>
            </a:r>
            <a:endParaRPr lang="sr-Cyrl-RS" dirty="0" smtClean="0">
              <a:latin typeface="Times New Roman" panose="02020603050405020304" pitchFamily="18" charset="0"/>
              <a:cs typeface="Times New Roman" panose="02020603050405020304" pitchFamily="18" charset="0"/>
            </a:endParaRPr>
          </a:p>
          <a:p>
            <a:pPr marL="342900" lvl="1" indent="-342900">
              <a:buFont typeface="Arial" pitchFamily="34" charset="0"/>
              <a:buChar char="•"/>
            </a:pPr>
            <a:r>
              <a:rPr lang="sr-Latn-RS" sz="3200" dirty="0" smtClean="0">
                <a:latin typeface="Times New Roman" panose="02020603050405020304" pitchFamily="18" charset="0"/>
                <a:cs typeface="Times New Roman" panose="02020603050405020304" pitchFamily="18" charset="0"/>
              </a:rPr>
              <a:t>They are the greatest fiscal risk</a:t>
            </a:r>
            <a:endParaRPr lang="sr-Cyrl-RS" sz="3200" dirty="0" smtClean="0">
              <a:latin typeface="Times New Roman" panose="02020603050405020304" pitchFamily="18" charset="0"/>
              <a:cs typeface="Times New Roman" panose="02020603050405020304" pitchFamily="18" charset="0"/>
            </a:endParaRPr>
          </a:p>
          <a:p>
            <a:pPr marL="742950" lvl="2" indent="-342900"/>
            <a:r>
              <a:rPr lang="sr-Latn-RS" dirty="0" smtClean="0">
                <a:latin typeface="Times New Roman" panose="02020603050405020304" pitchFamily="18" charset="0"/>
                <a:cs typeface="Times New Roman" panose="02020603050405020304" pitchFamily="18" charset="0"/>
              </a:rPr>
              <a:t>1 bn Euros paid through guarantees and subsidies for Srbijagas (3% of GDP), while EPS owes 1 bn Euros</a:t>
            </a:r>
            <a:endParaRPr lang="sr-Cyrl-RS" dirty="0">
              <a:latin typeface="Times New Roman" panose="02020603050405020304" pitchFamily="18" charset="0"/>
              <a:cs typeface="Times New Roman" panose="02020603050405020304" pitchFamily="18" charset="0"/>
            </a:endParaRPr>
          </a:p>
          <a:p>
            <a:pPr lvl="0"/>
            <a:r>
              <a:rPr lang="sr-Latn-RS" dirty="0" smtClean="0">
                <a:solidFill>
                  <a:prstClr val="black"/>
                </a:solidFill>
                <a:latin typeface="Times New Roman" panose="02020603050405020304" pitchFamily="18" charset="0"/>
                <a:cs typeface="Times New Roman" panose="02020603050405020304" pitchFamily="18" charset="0"/>
              </a:rPr>
              <a:t>First improvement announcements</a:t>
            </a:r>
            <a:endParaRPr lang="sr-Cyrl-RS" dirty="0" smtClean="0">
              <a:solidFill>
                <a:prstClr val="black"/>
              </a:solidFill>
              <a:latin typeface="Times New Roman" panose="02020603050405020304" pitchFamily="18" charset="0"/>
              <a:cs typeface="Times New Roman" panose="02020603050405020304" pitchFamily="18" charset="0"/>
            </a:endParaRPr>
          </a:p>
          <a:p>
            <a:pPr lvl="1"/>
            <a:r>
              <a:rPr lang="sr-Latn-RS" dirty="0" smtClean="0">
                <a:solidFill>
                  <a:prstClr val="black"/>
                </a:solidFill>
                <a:latin typeface="Times New Roman" panose="02020603050405020304" pitchFamily="18" charset="0"/>
                <a:cs typeface="Times New Roman" panose="02020603050405020304" pitchFamily="18" charset="0"/>
              </a:rPr>
              <a:t>EPS – financial restructuring (electricity </a:t>
            </a:r>
            <a:r>
              <a:rPr lang="en-US" dirty="0" smtClean="0">
                <a:solidFill>
                  <a:prstClr val="black"/>
                </a:solidFill>
                <a:latin typeface="Times New Roman" panose="02020603050405020304" pitchFamily="18" charset="0"/>
                <a:cs typeface="Times New Roman" panose="02020603050405020304" pitchFamily="18" charset="0"/>
              </a:rPr>
              <a:t>tariff</a:t>
            </a:r>
            <a:r>
              <a:rPr lang="sr-Latn-RS" dirty="0" smtClean="0">
                <a:solidFill>
                  <a:prstClr val="black"/>
                </a:solidFill>
                <a:latin typeface="Times New Roman" panose="02020603050405020304" pitchFamily="18" charset="0"/>
                <a:cs typeface="Times New Roman" panose="02020603050405020304" pitchFamily="18" charset="0"/>
              </a:rPr>
              <a:t>), </a:t>
            </a:r>
            <a:r>
              <a:rPr lang="en-GB" dirty="0" smtClean="0">
                <a:solidFill>
                  <a:prstClr val="black"/>
                </a:solidFill>
                <a:latin typeface="Times New Roman" panose="02020603050405020304" pitchFamily="18" charset="0"/>
                <a:cs typeface="Times New Roman" panose="02020603050405020304" pitchFamily="18" charset="0"/>
              </a:rPr>
              <a:t>Serbian Railways</a:t>
            </a:r>
            <a:r>
              <a:rPr lang="en-US" dirty="0" smtClean="0">
                <a:solidFill>
                  <a:prstClr val="black"/>
                </a:solidFill>
                <a:latin typeface="Times New Roman" panose="02020603050405020304" pitchFamily="18" charset="0"/>
                <a:cs typeface="Times New Roman" panose="02020603050405020304" pitchFamily="18" charset="0"/>
              </a:rPr>
              <a:t> </a:t>
            </a:r>
            <a:r>
              <a:rPr lang="sr-Latn-RS" dirty="0" smtClean="0">
                <a:solidFill>
                  <a:prstClr val="black"/>
                </a:solidFill>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organization</a:t>
            </a:r>
            <a:r>
              <a:rPr lang="sr-Latn-RS" dirty="0" smtClean="0">
                <a:latin typeface="Times New Roman" panose="02020603050405020304" pitchFamily="18" charset="0"/>
                <a:cs typeface="Times New Roman" panose="02020603050405020304" pitchFamily="18" charset="0"/>
              </a:rPr>
              <a:t> change</a:t>
            </a:r>
            <a:r>
              <a:rPr lang="sr-Latn-RS" dirty="0" smtClean="0">
                <a:solidFill>
                  <a:prstClr val="black"/>
                </a:solidFill>
                <a:latin typeface="Times New Roman" panose="02020603050405020304" pitchFamily="18" charset="0"/>
                <a:cs typeface="Times New Roman" panose="02020603050405020304" pitchFamily="18" charset="0"/>
              </a:rPr>
              <a:t>, Srbijagas – awareness of the problem, gas transport fees and Work Group</a:t>
            </a:r>
            <a:endParaRPr lang="sr-Cyrl-RS" dirty="0" smtClean="0">
              <a:solidFill>
                <a:prstClr val="black"/>
              </a:solidFill>
              <a:latin typeface="Times New Roman" panose="02020603050405020304" pitchFamily="18" charset="0"/>
              <a:cs typeface="Times New Roman" panose="02020603050405020304" pitchFamily="18" charset="0"/>
            </a:endParaRPr>
          </a:p>
          <a:p>
            <a:pPr lvl="0"/>
            <a:r>
              <a:rPr lang="sr-Latn-RS" dirty="0" smtClean="0">
                <a:solidFill>
                  <a:prstClr val="black"/>
                </a:solidFill>
                <a:latin typeface="Times New Roman" panose="02020603050405020304" pitchFamily="18" charset="0"/>
                <a:cs typeface="Times New Roman" panose="02020603050405020304" pitchFamily="18" charset="0"/>
              </a:rPr>
              <a:t>Bad (“creative”) solutions need to be resisted</a:t>
            </a:r>
            <a:endParaRPr lang="sr-Cyrl-RS" dirty="0" smtClean="0">
              <a:solidFill>
                <a:prstClr val="black"/>
              </a:solidFill>
              <a:latin typeface="Times New Roman" panose="02020603050405020304" pitchFamily="18" charset="0"/>
              <a:cs typeface="Times New Roman" panose="02020603050405020304" pitchFamily="18" charset="0"/>
            </a:endParaRPr>
          </a:p>
          <a:p>
            <a:pPr lvl="1"/>
            <a:r>
              <a:rPr lang="sr-Latn-RS" dirty="0" smtClean="0">
                <a:solidFill>
                  <a:prstClr val="black"/>
                </a:solidFill>
                <a:latin typeface="Times New Roman" panose="02020603050405020304" pitchFamily="18" charset="0"/>
                <a:cs typeface="Times New Roman" panose="02020603050405020304" pitchFamily="18" charset="0"/>
              </a:rPr>
              <a:t>EPS – merger with the previously separated </a:t>
            </a:r>
            <a:r>
              <a:rPr lang="en-US" dirty="0" smtClean="0">
                <a:solidFill>
                  <a:prstClr val="black"/>
                </a:solidFill>
                <a:latin typeface="Times New Roman" panose="02020603050405020304" pitchFamily="18" charset="0"/>
                <a:cs typeface="Times New Roman" panose="02020603050405020304" pitchFamily="18" charset="0"/>
              </a:rPr>
              <a:t>enterprises</a:t>
            </a:r>
            <a:r>
              <a:rPr lang="sr-Latn-RS" dirty="0" smtClean="0">
                <a:solidFill>
                  <a:prstClr val="black"/>
                </a:solidFill>
                <a:latin typeface="Times New Roman" panose="02020603050405020304" pitchFamily="18" charset="0"/>
                <a:cs typeface="Times New Roman" panose="02020603050405020304" pitchFamily="18" charset="0"/>
              </a:rPr>
              <a:t>, Srbijagas – takeover of loss-making companies, </a:t>
            </a:r>
            <a:r>
              <a:rPr lang="en-GB" dirty="0" smtClean="0">
                <a:solidFill>
                  <a:prstClr val="black"/>
                </a:solidFill>
                <a:latin typeface="Times New Roman" panose="02020603050405020304" pitchFamily="18" charset="0"/>
                <a:cs typeface="Times New Roman" panose="02020603050405020304" pitchFamily="18" charset="0"/>
              </a:rPr>
              <a:t>Railways</a:t>
            </a:r>
            <a:r>
              <a:rPr lang="sr-Latn-RS" dirty="0" smtClean="0">
                <a:solidFill>
                  <a:prstClr val="black"/>
                </a:solidFill>
                <a:latin typeface="Times New Roman" panose="02020603050405020304" pitchFamily="18" charset="0"/>
                <a:cs typeface="Times New Roman" panose="02020603050405020304" pitchFamily="18" charset="0"/>
              </a:rPr>
              <a:t>– (only) </a:t>
            </a:r>
            <a:r>
              <a:rPr lang="sr-Latn-RS" i="1" dirty="0" smtClean="0">
                <a:solidFill>
                  <a:prstClr val="black"/>
                </a:solidFill>
                <a:latin typeface="Times New Roman" panose="02020603050405020304" pitchFamily="18" charset="0"/>
                <a:cs typeface="Times New Roman" panose="02020603050405020304" pitchFamily="18" charset="0"/>
              </a:rPr>
              <a:t>ad hoc</a:t>
            </a:r>
            <a:r>
              <a:rPr lang="sr-Latn-RS" dirty="0" smtClean="0">
                <a:solidFill>
                  <a:prstClr val="black"/>
                </a:solidFill>
                <a:latin typeface="Times New Roman" panose="02020603050405020304" pitchFamily="18" charset="0"/>
                <a:cs typeface="Times New Roman" panose="02020603050405020304" pitchFamily="18" charset="0"/>
              </a:rPr>
              <a:t> savings</a:t>
            </a:r>
            <a:endParaRPr lang="sr-Cyrl-RS" dirty="0" smtClean="0">
              <a:solidFill>
                <a:prstClr val="black"/>
              </a:solidFill>
              <a:latin typeface="Times New Roman" panose="02020603050405020304" pitchFamily="18" charset="0"/>
              <a:cs typeface="Times New Roman" panose="02020603050405020304" pitchFamily="18" charset="0"/>
            </a:endParaRPr>
          </a:p>
          <a:p>
            <a:pPr lvl="0"/>
            <a:r>
              <a:rPr lang="sr-Latn-RS" dirty="0" smtClean="0">
                <a:solidFill>
                  <a:prstClr val="black"/>
                </a:solidFill>
                <a:latin typeface="Times New Roman" panose="02020603050405020304" pitchFamily="18" charset="0"/>
                <a:cs typeface="Times New Roman" panose="02020603050405020304" pitchFamily="18" charset="0"/>
              </a:rPr>
              <a:t>Application of difficult reform measures has yet to come</a:t>
            </a:r>
            <a:endParaRPr lang="sr-Cyrl-RS" dirty="0" smtClean="0">
              <a:solidFill>
                <a:prstClr val="black"/>
              </a:solidFill>
              <a:latin typeface="Times New Roman" panose="02020603050405020304" pitchFamily="18" charset="0"/>
              <a:cs typeface="Times New Roman" panose="02020603050405020304" pitchFamily="18" charset="0"/>
            </a:endParaRPr>
          </a:p>
          <a:p>
            <a:pPr lvl="1"/>
            <a:r>
              <a:rPr lang="sr-Latn-RS" dirty="0" smtClean="0">
                <a:latin typeface="Times New Roman" panose="02020603050405020304" pitchFamily="18" charset="0"/>
                <a:cs typeface="Times New Roman" panose="02020603050405020304" pitchFamily="18" charset="0"/>
              </a:rPr>
              <a:t>Professionally, politically and socially very challenging</a:t>
            </a:r>
            <a:endParaRPr lang="sr-Cyrl-RS" dirty="0" smtClean="0">
              <a:solidFill>
                <a:prstClr val="black"/>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A37BAB9-AC8A-4903-A53E-DDFF028CADB3}" type="slidenum">
              <a:rPr lang="sr-Latn-RS" smtClean="0">
                <a:latin typeface="Times New Roman" pitchFamily="18" charset="0"/>
                <a:cs typeface="Times New Roman" pitchFamily="18" charset="0"/>
              </a:rPr>
              <a:pPr/>
              <a:t>17</a:t>
            </a:fld>
            <a:endParaRPr lang="sr-Latn-RS" dirty="0">
              <a:latin typeface="Times New Roman" pitchFamily="18" charset="0"/>
              <a:cs typeface="Times New Roman" pitchFamily="18" charset="0"/>
            </a:endParaRPr>
          </a:p>
        </p:txBody>
      </p:sp>
    </p:spTree>
    <p:extLst>
      <p:ext uri="{BB962C8B-B14F-4D97-AF65-F5344CB8AC3E}">
        <p14:creationId xmlns:p14="http://schemas.microsoft.com/office/powerpoint/2010/main" val="19371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336704"/>
          </a:xfrm>
        </p:spPr>
        <p:txBody>
          <a:bodyPr>
            <a:normAutofit fontScale="85000" lnSpcReduction="20000"/>
          </a:bodyPr>
          <a:lstStyle/>
          <a:p>
            <a:pPr lvl="0"/>
            <a:r>
              <a:rPr lang="sr-Latn-RS" dirty="0" smtClean="0">
                <a:solidFill>
                  <a:prstClr val="black"/>
                </a:solidFill>
                <a:latin typeface="Times New Roman" panose="02020603050405020304" pitchFamily="18" charset="0"/>
                <a:cs typeface="Times New Roman" panose="02020603050405020304" pitchFamily="18" charset="0"/>
              </a:rPr>
              <a:t>EPS</a:t>
            </a:r>
            <a:endParaRPr lang="sr-Cyrl-RS" dirty="0">
              <a:solidFill>
                <a:prstClr val="black"/>
              </a:solidFill>
              <a:latin typeface="Times New Roman" panose="02020603050405020304" pitchFamily="18" charset="0"/>
              <a:cs typeface="Times New Roman" panose="02020603050405020304" pitchFamily="18" charset="0"/>
            </a:endParaRPr>
          </a:p>
          <a:p>
            <a:pPr lvl="1"/>
            <a:r>
              <a:rPr lang="sr-Latn-RS" dirty="0" smtClean="0">
                <a:solidFill>
                  <a:prstClr val="black"/>
                </a:solidFill>
                <a:latin typeface="Times New Roman" panose="02020603050405020304" pitchFamily="18" charset="0"/>
                <a:cs typeface="Times New Roman" panose="02020603050405020304" pitchFamily="18" charset="0"/>
              </a:rPr>
              <a:t>Increase in </a:t>
            </a:r>
            <a:r>
              <a:rPr lang="en-US" dirty="0" smtClean="0">
                <a:solidFill>
                  <a:prstClr val="black"/>
                </a:solidFill>
                <a:latin typeface="Times New Roman" panose="02020603050405020304" pitchFamily="18" charset="0"/>
                <a:cs typeface="Times New Roman" panose="02020603050405020304" pitchFamily="18" charset="0"/>
              </a:rPr>
              <a:t>tariff</a:t>
            </a:r>
            <a:r>
              <a:rPr lang="sr-Latn-RS" dirty="0" smtClean="0">
                <a:solidFill>
                  <a:prstClr val="black"/>
                </a:solidFill>
                <a:latin typeface="Times New Roman" panose="02020603050405020304" pitchFamily="18" charset="0"/>
                <a:cs typeface="Times New Roman" panose="02020603050405020304" pitchFamily="18" charset="0"/>
              </a:rPr>
              <a:t>s necessary, but just a first step in the mid-term</a:t>
            </a:r>
            <a:endParaRPr lang="sr-Cyrl-RS" dirty="0" smtClean="0">
              <a:solidFill>
                <a:prstClr val="black"/>
              </a:solidFill>
              <a:latin typeface="Times New Roman" panose="02020603050405020304" pitchFamily="18" charset="0"/>
              <a:cs typeface="Times New Roman" panose="02020603050405020304" pitchFamily="18" charset="0"/>
            </a:endParaRPr>
          </a:p>
          <a:p>
            <a:pPr lvl="2"/>
            <a:r>
              <a:rPr lang="sr-Latn-RS" dirty="0" smtClean="0">
                <a:solidFill>
                  <a:prstClr val="black"/>
                </a:solidFill>
                <a:latin typeface="Times New Roman" panose="02020603050405020304" pitchFamily="18" charset="0"/>
                <a:cs typeface="Times New Roman" panose="02020603050405020304" pitchFamily="18" charset="0"/>
              </a:rPr>
              <a:t>Especially bearing in mind that only 4.5 out of 12% goes to EPS</a:t>
            </a:r>
            <a:endParaRPr lang="sr-Cyrl-RS" dirty="0" smtClean="0">
              <a:solidFill>
                <a:prstClr val="black"/>
              </a:solidFill>
              <a:latin typeface="Times New Roman" panose="02020603050405020304" pitchFamily="18" charset="0"/>
              <a:cs typeface="Times New Roman" panose="02020603050405020304" pitchFamily="18" charset="0"/>
            </a:endParaRPr>
          </a:p>
          <a:p>
            <a:pPr lvl="1"/>
            <a:r>
              <a:rPr lang="sr-Latn-RS" dirty="0" smtClean="0">
                <a:solidFill>
                  <a:prstClr val="black"/>
                </a:solidFill>
                <a:latin typeface="Times New Roman" panose="02020603050405020304" pitchFamily="18" charset="0"/>
                <a:cs typeface="Times New Roman" panose="02020603050405020304" pitchFamily="18" charset="0"/>
              </a:rPr>
              <a:t>Up to 10,000 excess employees</a:t>
            </a:r>
            <a:endParaRPr lang="sr-Cyrl-RS" dirty="0" smtClean="0">
              <a:solidFill>
                <a:prstClr val="black"/>
              </a:solidFill>
              <a:latin typeface="Times New Roman" panose="02020603050405020304" pitchFamily="18" charset="0"/>
              <a:cs typeface="Times New Roman" panose="02020603050405020304" pitchFamily="18" charset="0"/>
            </a:endParaRPr>
          </a:p>
          <a:p>
            <a:pPr lvl="2"/>
            <a:r>
              <a:rPr lang="sr-Latn-RS" dirty="0" smtClean="0">
                <a:solidFill>
                  <a:prstClr val="black"/>
                </a:solidFill>
                <a:latin typeface="Times New Roman" panose="02020603050405020304" pitchFamily="18" charset="0"/>
                <a:cs typeface="Times New Roman" panose="02020603050405020304" pitchFamily="18" charset="0"/>
              </a:rPr>
              <a:t>Limit severance pays to 200 Euros</a:t>
            </a:r>
            <a:endParaRPr lang="sr-Cyrl-RS" dirty="0" smtClean="0">
              <a:solidFill>
                <a:prstClr val="black"/>
              </a:solidFill>
              <a:latin typeface="Times New Roman" panose="02020603050405020304" pitchFamily="18" charset="0"/>
              <a:cs typeface="Times New Roman" panose="02020603050405020304" pitchFamily="18" charset="0"/>
            </a:endParaRPr>
          </a:p>
          <a:p>
            <a:pPr lvl="1"/>
            <a:r>
              <a:rPr lang="sr-Latn-RS" dirty="0" smtClean="0">
                <a:solidFill>
                  <a:prstClr val="black"/>
                </a:solidFill>
                <a:latin typeface="Times New Roman" panose="02020603050405020304" pitchFamily="18" charset="0"/>
                <a:cs typeface="Times New Roman" panose="02020603050405020304" pitchFamily="18" charset="0"/>
              </a:rPr>
              <a:t>Decrease technical losses (new meters)</a:t>
            </a:r>
            <a:endParaRPr lang="sr-Cyrl-RS" dirty="0">
              <a:solidFill>
                <a:prstClr val="black"/>
              </a:solidFill>
              <a:latin typeface="Times New Roman" panose="02020603050405020304" pitchFamily="18" charset="0"/>
              <a:cs typeface="Times New Roman" panose="02020603050405020304" pitchFamily="18" charset="0"/>
            </a:endParaRPr>
          </a:p>
          <a:p>
            <a:pPr lvl="2"/>
            <a:r>
              <a:rPr lang="sr-Latn-RS" dirty="0" smtClean="0">
                <a:solidFill>
                  <a:prstClr val="black"/>
                </a:solidFill>
                <a:latin typeface="Times New Roman" panose="02020603050405020304" pitchFamily="18" charset="0"/>
                <a:cs typeface="Times New Roman" panose="02020603050405020304" pitchFamily="18" charset="0"/>
              </a:rPr>
              <a:t>One of the loans expires in June this year</a:t>
            </a:r>
            <a:endParaRPr lang="sr-Cyrl-RS" dirty="0" smtClean="0">
              <a:solidFill>
                <a:prstClr val="black"/>
              </a:solidFill>
              <a:latin typeface="Times New Roman" panose="02020603050405020304" pitchFamily="18" charset="0"/>
              <a:cs typeface="Times New Roman" panose="02020603050405020304" pitchFamily="18" charset="0"/>
            </a:endParaRPr>
          </a:p>
          <a:p>
            <a:r>
              <a:rPr lang="sr-Latn-RS" dirty="0" smtClean="0">
                <a:latin typeface="Times New Roman" panose="02020603050405020304" pitchFamily="18" charset="0"/>
                <a:cs typeface="Times New Roman" panose="02020603050405020304" pitchFamily="18" charset="0"/>
              </a:rPr>
              <a:t>Srbijagas</a:t>
            </a:r>
            <a:endParaRPr lang="sr-Cyrl-RS" dirty="0" smtClean="0">
              <a:latin typeface="Times New Roman" panose="02020603050405020304" pitchFamily="18" charset="0"/>
              <a:cs typeface="Times New Roman" panose="02020603050405020304" pitchFamily="18" charset="0"/>
            </a:endParaRPr>
          </a:p>
          <a:p>
            <a:pPr lvl="1"/>
            <a:r>
              <a:rPr lang="sr-Latn-RS" dirty="0" smtClean="0">
                <a:latin typeface="Times New Roman" panose="02020603050405020304" pitchFamily="18" charset="0"/>
                <a:cs typeface="Times New Roman" panose="02020603050405020304" pitchFamily="18" charset="0"/>
              </a:rPr>
              <a:t>The chemical complex is paying, but probably only temporarily</a:t>
            </a:r>
            <a:endParaRPr lang="sr-Cyrl-RS" dirty="0" smtClean="0">
              <a:latin typeface="Times New Roman" panose="02020603050405020304" pitchFamily="18" charset="0"/>
              <a:cs typeface="Times New Roman" panose="02020603050405020304" pitchFamily="18" charset="0"/>
            </a:endParaRPr>
          </a:p>
          <a:p>
            <a:pPr lvl="2"/>
            <a:r>
              <a:rPr lang="sr-Cyrl-RS" dirty="0" smtClean="0">
                <a:latin typeface="Times New Roman" panose="02020603050405020304" pitchFamily="18" charset="0"/>
                <a:cs typeface="Times New Roman" panose="02020603050405020304" pitchFamily="18" charset="0"/>
              </a:rPr>
              <a:t>1. </a:t>
            </a:r>
            <a:r>
              <a:rPr lang="sr-Latn-RS" dirty="0" smtClean="0">
                <a:latin typeface="Times New Roman" panose="02020603050405020304" pitchFamily="18" charset="0"/>
                <a:cs typeface="Times New Roman" panose="02020603050405020304" pitchFamily="18" charset="0"/>
              </a:rPr>
              <a:t>Companies subsidized at the end of 2014 to pay for gas in this year</a:t>
            </a:r>
            <a:endParaRPr lang="sr-Cyrl-RS" dirty="0" smtClean="0">
              <a:latin typeface="Times New Roman" panose="02020603050405020304" pitchFamily="18" charset="0"/>
              <a:cs typeface="Times New Roman" panose="02020603050405020304" pitchFamily="18" charset="0"/>
            </a:endParaRPr>
          </a:p>
          <a:p>
            <a:pPr lvl="2"/>
            <a:r>
              <a:rPr lang="sr-Cyrl-RS" dirty="0" smtClean="0">
                <a:latin typeface="Times New Roman" panose="02020603050405020304" pitchFamily="18" charset="0"/>
                <a:cs typeface="Times New Roman" panose="02020603050405020304" pitchFamily="18" charset="0"/>
              </a:rPr>
              <a:t>2. </a:t>
            </a:r>
            <a:r>
              <a:rPr lang="sr-Latn-RS" dirty="0" smtClean="0">
                <a:latin typeface="Times New Roman" panose="02020603050405020304" pitchFamily="18" charset="0"/>
                <a:cs typeface="Times New Roman" panose="02020603050405020304" pitchFamily="18" charset="0"/>
              </a:rPr>
              <a:t>Currently favourable price ratios: low import and high sales prices</a:t>
            </a:r>
            <a:endParaRPr lang="sr-Cyrl-RS" dirty="0" smtClean="0">
              <a:latin typeface="Times New Roman" panose="02020603050405020304" pitchFamily="18" charset="0"/>
              <a:cs typeface="Times New Roman" panose="02020603050405020304" pitchFamily="18" charset="0"/>
            </a:endParaRPr>
          </a:p>
          <a:p>
            <a:pPr lvl="1"/>
            <a:r>
              <a:rPr lang="sr-Latn-RS" dirty="0" smtClean="0">
                <a:latin typeface="Times New Roman" panose="02020603050405020304" pitchFamily="18" charset="0"/>
                <a:cs typeface="Times New Roman" panose="02020603050405020304" pitchFamily="18" charset="0"/>
              </a:rPr>
              <a:t>Development strategy unknown (alternative sources and investments, import gas price)</a:t>
            </a:r>
            <a:endParaRPr lang="sr-Cyrl-RS" dirty="0" smtClean="0">
              <a:latin typeface="Times New Roman" panose="02020603050405020304" pitchFamily="18" charset="0"/>
              <a:cs typeface="Times New Roman" panose="02020603050405020304" pitchFamily="18" charset="0"/>
            </a:endParaRPr>
          </a:p>
          <a:p>
            <a:pPr lvl="0"/>
            <a:r>
              <a:rPr lang="en-GB" dirty="0" smtClean="0">
                <a:latin typeface="Times New Roman" panose="02020603050405020304" pitchFamily="18" charset="0"/>
                <a:cs typeface="Times New Roman" panose="02020603050405020304" pitchFamily="18" charset="0"/>
              </a:rPr>
              <a:t>Serbian</a:t>
            </a:r>
            <a:r>
              <a:rPr lang="sr-Latn-RS"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Railways</a:t>
            </a:r>
          </a:p>
          <a:p>
            <a:pPr lvl="1"/>
            <a:r>
              <a:rPr lang="en-GB" dirty="0" smtClean="0">
                <a:solidFill>
                  <a:prstClr val="black"/>
                </a:solidFill>
                <a:latin typeface="Times New Roman" panose="02020603050405020304" pitchFamily="18" charset="0"/>
                <a:cs typeface="Times New Roman" panose="02020603050405020304" pitchFamily="18" charset="0"/>
              </a:rPr>
              <a:t>Downsizing</a:t>
            </a:r>
            <a:r>
              <a:rPr lang="sr-Latn-RS" dirty="0" smtClean="0">
                <a:solidFill>
                  <a:prstClr val="black"/>
                </a:solidFill>
                <a:latin typeface="Times New Roman" panose="02020603050405020304" pitchFamily="18" charset="0"/>
                <a:cs typeface="Times New Roman" panose="02020603050405020304" pitchFamily="18" charset="0"/>
              </a:rPr>
              <a:t> is necessary (by a third?), rationalization of the network and downsizing of the vehicle fleet</a:t>
            </a:r>
          </a:p>
          <a:p>
            <a:pPr lvl="1"/>
            <a:r>
              <a:rPr lang="sr-Latn-RS" dirty="0" smtClean="0">
                <a:solidFill>
                  <a:prstClr val="black"/>
                </a:solidFill>
                <a:latin typeface="Times New Roman" panose="02020603050405020304" pitchFamily="18" charset="0"/>
                <a:cs typeface="Times New Roman" panose="02020603050405020304" pitchFamily="18" charset="0"/>
              </a:rPr>
              <a:t>Inefficiency in investment implementation</a:t>
            </a:r>
            <a:endParaRPr lang="sr-Cyrl-RS" dirty="0" smtClean="0">
              <a:solidFill>
                <a:prstClr val="black"/>
              </a:solidFill>
              <a:latin typeface="Times New Roman" panose="02020603050405020304" pitchFamily="18" charset="0"/>
              <a:cs typeface="Times New Roman" panose="02020603050405020304" pitchFamily="18" charset="0"/>
            </a:endParaRPr>
          </a:p>
          <a:p>
            <a:pPr lvl="2"/>
            <a:r>
              <a:rPr lang="sr-Latn-RS" dirty="0" smtClean="0">
                <a:solidFill>
                  <a:prstClr val="black"/>
                </a:solidFill>
                <a:latin typeface="Times New Roman" panose="02020603050405020304" pitchFamily="18" charset="0"/>
                <a:cs typeface="Times New Roman" panose="02020603050405020304" pitchFamily="18" charset="0"/>
              </a:rPr>
              <a:t>Corridor 10, Žeželj’s bridge</a:t>
            </a:r>
            <a:endParaRPr lang="sr-Cyrl-RS" dirty="0">
              <a:solidFill>
                <a:prstClr val="black"/>
              </a:solidFill>
              <a:latin typeface="Times New Roman" panose="02020603050405020304" pitchFamily="18" charset="0"/>
              <a:cs typeface="Times New Roman" panose="02020603050405020304" pitchFamily="18" charset="0"/>
            </a:endParaRPr>
          </a:p>
          <a:p>
            <a:pPr lvl="1"/>
            <a:endParaRPr lang="sr-Cyrl-RS" dirty="0" smtClean="0">
              <a:latin typeface="Times New Roman" panose="02020603050405020304" pitchFamily="18" charset="0"/>
              <a:cs typeface="Times New Roman" panose="02020603050405020304" pitchFamily="18" charset="0"/>
            </a:endParaRPr>
          </a:p>
          <a:p>
            <a:pPr lvl="1"/>
            <a:endParaRPr lang="sr-Latn-R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A37BAB9-AC8A-4903-A53E-DDFF028CADB3}" type="slidenum">
              <a:rPr lang="sr-Latn-RS" smtClean="0">
                <a:latin typeface="Times New Roman" pitchFamily="18" charset="0"/>
                <a:cs typeface="Times New Roman" pitchFamily="18" charset="0"/>
              </a:rPr>
              <a:pPr/>
              <a:t>18</a:t>
            </a:fld>
            <a:endParaRPr lang="sr-Latn-RS" dirty="0">
              <a:latin typeface="Times New Roman" pitchFamily="18" charset="0"/>
              <a:cs typeface="Times New Roman" pitchFamily="18" charset="0"/>
            </a:endParaRPr>
          </a:p>
        </p:txBody>
      </p:sp>
    </p:spTree>
    <p:extLst>
      <p:ext uri="{BB962C8B-B14F-4D97-AF65-F5344CB8AC3E}">
        <p14:creationId xmlns:p14="http://schemas.microsoft.com/office/powerpoint/2010/main" val="673233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latin typeface="Times New Roman" panose="02020603050405020304" pitchFamily="18" charset="0"/>
                <a:cs typeface="Times New Roman" panose="02020603050405020304" pitchFamily="18" charset="0"/>
              </a:rPr>
              <a:t>Companies undergoing privatization</a:t>
            </a:r>
            <a:endParaRPr lang="sr-Latn-R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9512" y="1556792"/>
            <a:ext cx="8712968" cy="5040560"/>
          </a:xfrm>
        </p:spPr>
        <p:txBody>
          <a:bodyPr>
            <a:normAutofit fontScale="85000" lnSpcReduction="10000"/>
          </a:bodyPr>
          <a:lstStyle/>
          <a:p>
            <a:r>
              <a:rPr lang="sr-Latn-RS" dirty="0" smtClean="0">
                <a:latin typeface="Times New Roman" panose="02020603050405020304" pitchFamily="18" charset="0"/>
                <a:cs typeface="Times New Roman" panose="02020603050405020304" pitchFamily="18" charset="0"/>
              </a:rPr>
              <a:t>526 companies with 93,000 employees in this process</a:t>
            </a:r>
            <a:endParaRPr lang="sr-Cyrl-RS" dirty="0" smtClean="0">
              <a:latin typeface="Times New Roman" panose="02020603050405020304" pitchFamily="18" charset="0"/>
              <a:cs typeface="Times New Roman" panose="02020603050405020304" pitchFamily="18" charset="0"/>
            </a:endParaRPr>
          </a:p>
          <a:p>
            <a:r>
              <a:rPr lang="sr-Latn-RS" i="1" dirty="0" smtClean="0">
                <a:latin typeface="Times New Roman" panose="02020603050405020304" pitchFamily="18" charset="0"/>
                <a:cs typeface="Times New Roman" panose="02020603050405020304" pitchFamily="18" charset="0"/>
              </a:rPr>
              <a:t>Group one </a:t>
            </a:r>
            <a:r>
              <a:rPr lang="sr-Latn-RS" dirty="0" smtClean="0">
                <a:latin typeface="Times New Roman" panose="02020603050405020304" pitchFamily="18" charset="0"/>
                <a:cs typeface="Times New Roman" panose="02020603050405020304" pitchFamily="18" charset="0"/>
              </a:rPr>
              <a:t>(with one half of the employees, 353 companies) – planned to be solved quickly</a:t>
            </a:r>
            <a:endParaRPr lang="sr-Cyrl-RS" dirty="0" smtClean="0">
              <a:latin typeface="Times New Roman" panose="02020603050405020304" pitchFamily="18" charset="0"/>
              <a:cs typeface="Times New Roman" panose="02020603050405020304" pitchFamily="18" charset="0"/>
            </a:endParaRPr>
          </a:p>
          <a:p>
            <a:pPr lvl="2"/>
            <a:r>
              <a:rPr lang="sr-Latn-RS" sz="2600" dirty="0" smtClean="0">
                <a:latin typeface="Times New Roman" panose="02020603050405020304" pitchFamily="18" charset="0"/>
                <a:cs typeface="Times New Roman" panose="02020603050405020304" pitchFamily="18" charset="0"/>
              </a:rPr>
              <a:t>Bankruptcy </a:t>
            </a:r>
            <a:r>
              <a:rPr lang="sr-Cyrl-RS" sz="1800" dirty="0" smtClean="0">
                <a:latin typeface="Times New Roman" panose="02020603050405020304" pitchFamily="18" charset="0"/>
                <a:cs typeface="Times New Roman" panose="02020603050405020304" pitchFamily="18" charset="0"/>
              </a:rPr>
              <a:t>(189 </a:t>
            </a:r>
            <a:r>
              <a:rPr lang="sr-Latn-RS" sz="1800" dirty="0" smtClean="0">
                <a:latin typeface="Times New Roman" panose="02020603050405020304" pitchFamily="18" charset="0"/>
                <a:cs typeface="Times New Roman" panose="02020603050405020304" pitchFamily="18" charset="0"/>
              </a:rPr>
              <a:t>companies</a:t>
            </a:r>
            <a:r>
              <a:rPr lang="sr-Cyrl-RS" sz="1800" dirty="0" smtClean="0">
                <a:latin typeface="Times New Roman" panose="02020603050405020304" pitchFamily="18" charset="0"/>
                <a:cs typeface="Times New Roman" panose="02020603050405020304" pitchFamily="18" charset="0"/>
              </a:rPr>
              <a:t>, 5</a:t>
            </a:r>
            <a:r>
              <a:rPr lang="sr-Latn-RS" sz="1800" dirty="0" smtClean="0">
                <a:latin typeface="Times New Roman" panose="02020603050405020304" pitchFamily="18" charset="0"/>
                <a:cs typeface="Times New Roman" panose="02020603050405020304" pitchFamily="18" charset="0"/>
              </a:rPr>
              <a:t>,</a:t>
            </a:r>
            <a:r>
              <a:rPr lang="sr-Cyrl-RS" sz="1800" dirty="0" smtClean="0">
                <a:latin typeface="Times New Roman" panose="02020603050405020304" pitchFamily="18" charset="0"/>
                <a:cs typeface="Times New Roman" panose="02020603050405020304" pitchFamily="18" charset="0"/>
              </a:rPr>
              <a:t>000 </a:t>
            </a:r>
            <a:r>
              <a:rPr lang="sr-Latn-RS" sz="1800" dirty="0" smtClean="0">
                <a:latin typeface="Times New Roman" panose="02020603050405020304" pitchFamily="18" charset="0"/>
                <a:cs typeface="Times New Roman" panose="02020603050405020304" pitchFamily="18" charset="0"/>
              </a:rPr>
              <a:t>employees</a:t>
            </a:r>
            <a:r>
              <a:rPr lang="sr-Cyrl-RS" sz="1800" dirty="0" smtClean="0">
                <a:latin typeface="Times New Roman" panose="02020603050405020304" pitchFamily="18" charset="0"/>
                <a:cs typeface="Times New Roman" panose="02020603050405020304" pitchFamily="18" charset="0"/>
              </a:rPr>
              <a:t>)</a:t>
            </a:r>
          </a:p>
          <a:p>
            <a:pPr lvl="2"/>
            <a:r>
              <a:rPr lang="sr-Latn-RS" sz="2600" dirty="0" smtClean="0">
                <a:latin typeface="Times New Roman" panose="02020603050405020304" pitchFamily="18" charset="0"/>
                <a:cs typeface="Times New Roman" panose="02020603050405020304" pitchFamily="18" charset="0"/>
              </a:rPr>
              <a:t>Transfer into state ownership</a:t>
            </a:r>
            <a:r>
              <a:rPr lang="sr-Cyrl-RS" dirty="0" smtClean="0">
                <a:latin typeface="Times New Roman" panose="02020603050405020304" pitchFamily="18" charset="0"/>
                <a:cs typeface="Times New Roman" panose="02020603050405020304" pitchFamily="18" charset="0"/>
              </a:rPr>
              <a:t> </a:t>
            </a:r>
            <a:r>
              <a:rPr lang="sr-Cyrl-RS" sz="1800" dirty="0" smtClean="0">
                <a:latin typeface="Times New Roman" panose="02020603050405020304" pitchFamily="18" charset="0"/>
                <a:cs typeface="Times New Roman" panose="02020603050405020304" pitchFamily="18" charset="0"/>
              </a:rPr>
              <a:t>(47 </a:t>
            </a:r>
            <a:r>
              <a:rPr lang="sr-Latn-RS" sz="1800" dirty="0" smtClean="0">
                <a:latin typeface="Times New Roman" panose="02020603050405020304" pitchFamily="18" charset="0"/>
                <a:cs typeface="Times New Roman" panose="02020603050405020304" pitchFamily="18" charset="0"/>
              </a:rPr>
              <a:t>companies</a:t>
            </a:r>
            <a:r>
              <a:rPr lang="sr-Cyrl-RS" sz="1800" dirty="0" smtClean="0">
                <a:latin typeface="Times New Roman" panose="02020603050405020304" pitchFamily="18" charset="0"/>
                <a:cs typeface="Times New Roman" panose="02020603050405020304" pitchFamily="18" charset="0"/>
              </a:rPr>
              <a:t>, 2</a:t>
            </a:r>
            <a:r>
              <a:rPr lang="sr-Latn-RS" sz="1800" dirty="0" smtClean="0">
                <a:latin typeface="Times New Roman" panose="02020603050405020304" pitchFamily="18" charset="0"/>
                <a:cs typeface="Times New Roman" panose="02020603050405020304" pitchFamily="18" charset="0"/>
              </a:rPr>
              <a:t>,</a:t>
            </a:r>
            <a:r>
              <a:rPr lang="sr-Cyrl-RS" sz="1800" dirty="0" smtClean="0">
                <a:latin typeface="Times New Roman" panose="02020603050405020304" pitchFamily="18" charset="0"/>
                <a:cs typeface="Times New Roman" panose="02020603050405020304" pitchFamily="18" charset="0"/>
              </a:rPr>
              <a:t>000 </a:t>
            </a:r>
            <a:r>
              <a:rPr lang="sr-Latn-RS" sz="1800" dirty="0" smtClean="0">
                <a:latin typeface="Times New Roman" panose="02020603050405020304" pitchFamily="18" charset="0"/>
                <a:cs typeface="Times New Roman" panose="02020603050405020304" pitchFamily="18" charset="0"/>
              </a:rPr>
              <a:t>employees</a:t>
            </a:r>
            <a:r>
              <a:rPr lang="sr-Cyrl-RS" sz="1800" dirty="0" smtClean="0">
                <a:latin typeface="Times New Roman" panose="02020603050405020304" pitchFamily="18" charset="0"/>
                <a:cs typeface="Times New Roman" panose="02020603050405020304" pitchFamily="18" charset="0"/>
              </a:rPr>
              <a:t>)</a:t>
            </a:r>
          </a:p>
          <a:p>
            <a:pPr lvl="2"/>
            <a:r>
              <a:rPr lang="sr-Latn-RS" sz="2600" dirty="0" smtClean="0">
                <a:latin typeface="Times New Roman" panose="02020603050405020304" pitchFamily="18" charset="0"/>
                <a:cs typeface="Times New Roman" panose="02020603050405020304" pitchFamily="18" charset="0"/>
              </a:rPr>
              <a:t>Removal of protection</a:t>
            </a:r>
            <a:r>
              <a:rPr lang="sr-Cyrl-RS" sz="2600" dirty="0" smtClean="0">
                <a:latin typeface="Times New Roman" panose="02020603050405020304" pitchFamily="18" charset="0"/>
                <a:cs typeface="Times New Roman" panose="02020603050405020304" pitchFamily="18" charset="0"/>
              </a:rPr>
              <a:t> </a:t>
            </a:r>
            <a:r>
              <a:rPr lang="sr-Cyrl-RS" sz="1800" dirty="0" smtClean="0">
                <a:solidFill>
                  <a:prstClr val="black"/>
                </a:solidFill>
                <a:latin typeface="Times New Roman" panose="02020603050405020304" pitchFamily="18" charset="0"/>
                <a:cs typeface="Times New Roman" panose="02020603050405020304" pitchFamily="18" charset="0"/>
              </a:rPr>
              <a:t>(117 </a:t>
            </a:r>
            <a:r>
              <a:rPr lang="sr-Latn-RS" sz="1800" dirty="0" smtClean="0">
                <a:latin typeface="Times New Roman" panose="02020603050405020304" pitchFamily="18" charset="0"/>
                <a:cs typeface="Times New Roman" panose="02020603050405020304" pitchFamily="18" charset="0"/>
              </a:rPr>
              <a:t>companies</a:t>
            </a:r>
            <a:r>
              <a:rPr lang="sr-Cyrl-RS" sz="1800" dirty="0" smtClean="0">
                <a:solidFill>
                  <a:prstClr val="black"/>
                </a:solidFill>
                <a:latin typeface="Times New Roman" panose="02020603050405020304" pitchFamily="18" charset="0"/>
                <a:cs typeface="Times New Roman" panose="02020603050405020304" pitchFamily="18" charset="0"/>
              </a:rPr>
              <a:t>, 40</a:t>
            </a:r>
            <a:r>
              <a:rPr lang="sr-Latn-RS" sz="1800" dirty="0" smtClean="0">
                <a:solidFill>
                  <a:prstClr val="black"/>
                </a:solidFill>
                <a:latin typeface="Times New Roman" panose="02020603050405020304" pitchFamily="18" charset="0"/>
                <a:cs typeface="Times New Roman" panose="02020603050405020304" pitchFamily="18" charset="0"/>
              </a:rPr>
              <a:t>,</a:t>
            </a:r>
            <a:r>
              <a:rPr lang="sr-Cyrl-RS" sz="1800" dirty="0" smtClean="0">
                <a:solidFill>
                  <a:prstClr val="black"/>
                </a:solidFill>
                <a:latin typeface="Times New Roman" panose="02020603050405020304" pitchFamily="18" charset="0"/>
                <a:cs typeface="Times New Roman" panose="02020603050405020304" pitchFamily="18" charset="0"/>
              </a:rPr>
              <a:t>000 </a:t>
            </a:r>
            <a:r>
              <a:rPr lang="sr-Latn-RS" sz="1800" dirty="0" smtClean="0">
                <a:latin typeface="Times New Roman" panose="02020603050405020304" pitchFamily="18" charset="0"/>
                <a:cs typeface="Times New Roman" panose="02020603050405020304" pitchFamily="18" charset="0"/>
              </a:rPr>
              <a:t>employees</a:t>
            </a:r>
            <a:r>
              <a:rPr lang="sr-Cyrl-RS" sz="1800" dirty="0" smtClean="0">
                <a:solidFill>
                  <a:prstClr val="black"/>
                </a:solidFill>
                <a:latin typeface="Times New Roman" panose="02020603050405020304" pitchFamily="18" charset="0"/>
                <a:cs typeface="Times New Roman" panose="02020603050405020304" pitchFamily="18" charset="0"/>
              </a:rPr>
              <a:t>)</a:t>
            </a:r>
          </a:p>
          <a:p>
            <a:pPr marL="457200" lvl="1" indent="0">
              <a:buNone/>
            </a:pPr>
            <a:endParaRPr lang="sr-Cyrl-RS" sz="2200" dirty="0">
              <a:solidFill>
                <a:prstClr val="black"/>
              </a:solidFill>
              <a:latin typeface="Times New Roman" panose="02020603050405020304" pitchFamily="18" charset="0"/>
              <a:cs typeface="Times New Roman" panose="02020603050405020304" pitchFamily="18" charset="0"/>
            </a:endParaRPr>
          </a:p>
          <a:p>
            <a:pPr lvl="0"/>
            <a:r>
              <a:rPr lang="sr-Latn-RS" i="1" dirty="0" smtClean="0">
                <a:solidFill>
                  <a:prstClr val="black"/>
                </a:solidFill>
                <a:latin typeface="Times New Roman" panose="02020603050405020304" pitchFamily="18" charset="0"/>
                <a:cs typeface="Times New Roman" panose="02020603050405020304" pitchFamily="18" charset="0"/>
              </a:rPr>
              <a:t>Group two </a:t>
            </a:r>
            <a:r>
              <a:rPr lang="sr-Latn-RS" dirty="0" smtClean="0">
                <a:solidFill>
                  <a:prstClr val="black"/>
                </a:solidFill>
                <a:latin typeface="Times New Roman" panose="02020603050405020304" pitchFamily="18" charset="0"/>
                <a:cs typeface="Times New Roman" panose="02020603050405020304" pitchFamily="18" charset="0"/>
              </a:rPr>
              <a:t>(with the other half of the employees, 173 companies) – resolution of status postponed</a:t>
            </a:r>
            <a:endParaRPr lang="sr-Cyrl-RS" dirty="0" smtClean="0">
              <a:solidFill>
                <a:prstClr val="black"/>
              </a:solidFill>
              <a:latin typeface="Times New Roman" panose="02020603050405020304" pitchFamily="18" charset="0"/>
              <a:cs typeface="Times New Roman" panose="02020603050405020304" pitchFamily="18" charset="0"/>
            </a:endParaRPr>
          </a:p>
          <a:p>
            <a:pPr lvl="2"/>
            <a:r>
              <a:rPr lang="sr-Latn-RS" sz="2600" dirty="0" smtClean="0">
                <a:latin typeface="Times New Roman" panose="02020603050405020304" pitchFamily="18" charset="0"/>
                <a:cs typeface="Times New Roman" panose="02020603050405020304" pitchFamily="18" charset="0"/>
              </a:rPr>
              <a:t>Extension of protection from creditors</a:t>
            </a:r>
            <a:r>
              <a:rPr lang="sr-Cyrl-RS" sz="2600" dirty="0" smtClean="0">
                <a:latin typeface="Times New Roman" panose="02020603050405020304" pitchFamily="18" charset="0"/>
                <a:cs typeface="Times New Roman" panose="02020603050405020304" pitchFamily="18" charset="0"/>
              </a:rPr>
              <a:t> </a:t>
            </a:r>
            <a:r>
              <a:rPr lang="sr-Cyrl-RS" sz="1800" dirty="0" smtClean="0">
                <a:latin typeface="Times New Roman" panose="02020603050405020304" pitchFamily="18" charset="0"/>
                <a:cs typeface="Times New Roman" panose="02020603050405020304" pitchFamily="18" charset="0"/>
              </a:rPr>
              <a:t>(17+44 </a:t>
            </a:r>
            <a:r>
              <a:rPr lang="sr-Latn-RS" sz="1800" dirty="0" smtClean="0">
                <a:latin typeface="Times New Roman" panose="02020603050405020304" pitchFamily="18" charset="0"/>
                <a:cs typeface="Times New Roman" panose="02020603050405020304" pitchFamily="18" charset="0"/>
              </a:rPr>
              <a:t>companies</a:t>
            </a:r>
            <a:r>
              <a:rPr lang="sr-Cyrl-RS" sz="1800" dirty="0" smtClean="0">
                <a:latin typeface="Times New Roman" panose="02020603050405020304" pitchFamily="18" charset="0"/>
                <a:cs typeface="Times New Roman" panose="02020603050405020304" pitchFamily="18" charset="0"/>
              </a:rPr>
              <a:t>, 32</a:t>
            </a:r>
            <a:r>
              <a:rPr lang="sr-Latn-RS" sz="1800" dirty="0" smtClean="0">
                <a:latin typeface="Times New Roman" panose="02020603050405020304" pitchFamily="18" charset="0"/>
                <a:cs typeface="Times New Roman" panose="02020603050405020304" pitchFamily="18" charset="0"/>
              </a:rPr>
              <a:t>,</a:t>
            </a:r>
            <a:r>
              <a:rPr lang="sr-Cyrl-RS" sz="1800" dirty="0" smtClean="0">
                <a:latin typeface="Times New Roman" panose="02020603050405020304" pitchFamily="18" charset="0"/>
                <a:cs typeface="Times New Roman" panose="02020603050405020304" pitchFamily="18" charset="0"/>
              </a:rPr>
              <a:t>000 </a:t>
            </a:r>
            <a:r>
              <a:rPr lang="sr-Latn-RS" sz="1800" dirty="0" smtClean="0">
                <a:latin typeface="Times New Roman" panose="02020603050405020304" pitchFamily="18" charset="0"/>
                <a:cs typeface="Times New Roman" panose="02020603050405020304" pitchFamily="18" charset="0"/>
              </a:rPr>
              <a:t>employees</a:t>
            </a:r>
            <a:r>
              <a:rPr lang="sr-Cyrl-RS" sz="1800" dirty="0" smtClean="0">
                <a:latin typeface="Times New Roman" panose="02020603050405020304" pitchFamily="18" charset="0"/>
                <a:cs typeface="Times New Roman" panose="02020603050405020304" pitchFamily="18" charset="0"/>
              </a:rPr>
              <a:t>)</a:t>
            </a:r>
            <a:endParaRPr lang="sr-Cyrl-RS" sz="1800" dirty="0" smtClean="0">
              <a:solidFill>
                <a:prstClr val="black"/>
              </a:solidFill>
              <a:latin typeface="Times New Roman" panose="02020603050405020304" pitchFamily="18" charset="0"/>
              <a:cs typeface="Times New Roman" panose="02020603050405020304" pitchFamily="18" charset="0"/>
            </a:endParaRPr>
          </a:p>
          <a:p>
            <a:pPr lvl="2"/>
            <a:r>
              <a:rPr lang="sr-Latn-RS" sz="2600" dirty="0" smtClean="0">
                <a:latin typeface="Times New Roman" panose="02020603050405020304" pitchFamily="18" charset="0"/>
                <a:cs typeface="Times New Roman" panose="02020603050405020304" pitchFamily="18" charset="0"/>
              </a:rPr>
              <a:t>Privatization postponed </a:t>
            </a:r>
            <a:r>
              <a:rPr lang="sr-Cyrl-RS" sz="1800" dirty="0" smtClean="0">
                <a:solidFill>
                  <a:prstClr val="black"/>
                </a:solidFill>
                <a:latin typeface="Times New Roman" panose="02020603050405020304" pitchFamily="18" charset="0"/>
                <a:cs typeface="Times New Roman" panose="02020603050405020304" pitchFamily="18" charset="0"/>
              </a:rPr>
              <a:t>(82 </a:t>
            </a:r>
            <a:r>
              <a:rPr lang="sr-Latn-RS" sz="1800" dirty="0" smtClean="0">
                <a:latin typeface="Times New Roman" panose="02020603050405020304" pitchFamily="18" charset="0"/>
                <a:cs typeface="Times New Roman" panose="02020603050405020304" pitchFamily="18" charset="0"/>
              </a:rPr>
              <a:t>companies</a:t>
            </a:r>
            <a:r>
              <a:rPr lang="sr-Cyrl-RS" sz="1800" dirty="0" smtClean="0">
                <a:solidFill>
                  <a:prstClr val="black"/>
                </a:solidFill>
                <a:latin typeface="Times New Roman" panose="02020603050405020304" pitchFamily="18" charset="0"/>
                <a:cs typeface="Times New Roman" panose="02020603050405020304" pitchFamily="18" charset="0"/>
              </a:rPr>
              <a:t>, 4</a:t>
            </a:r>
            <a:r>
              <a:rPr lang="sr-Latn-RS" sz="1800" dirty="0" smtClean="0">
                <a:solidFill>
                  <a:prstClr val="black"/>
                </a:solidFill>
                <a:latin typeface="Times New Roman" panose="02020603050405020304" pitchFamily="18" charset="0"/>
                <a:cs typeface="Times New Roman" panose="02020603050405020304" pitchFamily="18" charset="0"/>
              </a:rPr>
              <a:t>,</a:t>
            </a:r>
            <a:r>
              <a:rPr lang="sr-Cyrl-RS" sz="1800" dirty="0" smtClean="0">
                <a:solidFill>
                  <a:prstClr val="black"/>
                </a:solidFill>
                <a:latin typeface="Times New Roman" panose="02020603050405020304" pitchFamily="18" charset="0"/>
                <a:cs typeface="Times New Roman" panose="02020603050405020304" pitchFamily="18" charset="0"/>
              </a:rPr>
              <a:t>500 </a:t>
            </a:r>
            <a:r>
              <a:rPr lang="sr-Latn-RS" sz="1800" dirty="0" smtClean="0">
                <a:latin typeface="Times New Roman" panose="02020603050405020304" pitchFamily="18" charset="0"/>
                <a:cs typeface="Times New Roman" panose="02020603050405020304" pitchFamily="18" charset="0"/>
              </a:rPr>
              <a:t>employees</a:t>
            </a:r>
            <a:r>
              <a:rPr lang="sr-Cyrl-RS" sz="1800" dirty="0" smtClean="0">
                <a:solidFill>
                  <a:prstClr val="black"/>
                </a:solidFill>
                <a:latin typeface="Times New Roman" panose="02020603050405020304" pitchFamily="18" charset="0"/>
                <a:cs typeface="Times New Roman" panose="02020603050405020304" pitchFamily="18" charset="0"/>
              </a:rPr>
              <a:t>)</a:t>
            </a:r>
            <a:endParaRPr lang="sr-Cyrl-RS" dirty="0" smtClean="0">
              <a:solidFill>
                <a:prstClr val="black"/>
              </a:solidFill>
              <a:latin typeface="Times New Roman" panose="02020603050405020304" pitchFamily="18" charset="0"/>
              <a:cs typeface="Times New Roman" panose="02020603050405020304" pitchFamily="18" charset="0"/>
            </a:endParaRPr>
          </a:p>
          <a:p>
            <a:pPr lvl="2"/>
            <a:r>
              <a:rPr lang="sr-Latn-RS" sz="2600" dirty="0" smtClean="0">
                <a:latin typeface="Times New Roman" panose="02020603050405020304" pitchFamily="18" charset="0"/>
                <a:cs typeface="Times New Roman" panose="02020603050405020304" pitchFamily="18" charset="0"/>
              </a:rPr>
              <a:t>Privatization stopped</a:t>
            </a:r>
            <a:r>
              <a:rPr lang="sr-Cyrl-RS" sz="2600" dirty="0" smtClean="0">
                <a:latin typeface="Times New Roman" panose="02020603050405020304" pitchFamily="18" charset="0"/>
                <a:cs typeface="Times New Roman" panose="02020603050405020304" pitchFamily="18" charset="0"/>
              </a:rPr>
              <a:t> </a:t>
            </a:r>
            <a:r>
              <a:rPr lang="sr-Cyrl-RS" sz="1800" dirty="0" smtClean="0">
                <a:solidFill>
                  <a:prstClr val="black"/>
                </a:solidFill>
                <a:latin typeface="Times New Roman" panose="02020603050405020304" pitchFamily="18" charset="0"/>
                <a:cs typeface="Times New Roman" panose="02020603050405020304" pitchFamily="18" charset="0"/>
              </a:rPr>
              <a:t>(30 </a:t>
            </a:r>
            <a:r>
              <a:rPr lang="sr-Latn-RS" sz="1800" dirty="0" smtClean="0">
                <a:latin typeface="Times New Roman" panose="02020603050405020304" pitchFamily="18" charset="0"/>
                <a:cs typeface="Times New Roman" panose="02020603050405020304" pitchFamily="18" charset="0"/>
              </a:rPr>
              <a:t>companies</a:t>
            </a:r>
            <a:r>
              <a:rPr lang="sr-Cyrl-RS" sz="1800" dirty="0" smtClean="0">
                <a:solidFill>
                  <a:prstClr val="black"/>
                </a:solidFill>
                <a:latin typeface="Times New Roman" panose="02020603050405020304" pitchFamily="18" charset="0"/>
                <a:cs typeface="Times New Roman" panose="02020603050405020304" pitchFamily="18" charset="0"/>
              </a:rPr>
              <a:t>, 9</a:t>
            </a:r>
            <a:r>
              <a:rPr lang="sr-Latn-RS" sz="1800" dirty="0" smtClean="0">
                <a:solidFill>
                  <a:prstClr val="black"/>
                </a:solidFill>
                <a:latin typeface="Times New Roman" panose="02020603050405020304" pitchFamily="18" charset="0"/>
                <a:cs typeface="Times New Roman" panose="02020603050405020304" pitchFamily="18" charset="0"/>
              </a:rPr>
              <a:t>,</a:t>
            </a:r>
            <a:r>
              <a:rPr lang="sr-Cyrl-RS" sz="1800" dirty="0" smtClean="0">
                <a:solidFill>
                  <a:prstClr val="black"/>
                </a:solidFill>
                <a:latin typeface="Times New Roman" panose="02020603050405020304" pitchFamily="18" charset="0"/>
                <a:cs typeface="Times New Roman" panose="02020603050405020304" pitchFamily="18" charset="0"/>
              </a:rPr>
              <a:t>500 </a:t>
            </a:r>
            <a:r>
              <a:rPr lang="sr-Latn-RS" sz="1800" dirty="0" smtClean="0">
                <a:latin typeface="Times New Roman" panose="02020603050405020304" pitchFamily="18" charset="0"/>
                <a:cs typeface="Times New Roman" panose="02020603050405020304" pitchFamily="18" charset="0"/>
              </a:rPr>
              <a:t>employees</a:t>
            </a:r>
            <a:r>
              <a:rPr lang="sr-Cyrl-RS" sz="1800" dirty="0" smtClean="0">
                <a:solidFill>
                  <a:prstClr val="black"/>
                </a:solidFill>
                <a:latin typeface="Times New Roman" panose="02020603050405020304" pitchFamily="18" charset="0"/>
                <a:cs typeface="Times New Roman" panose="02020603050405020304" pitchFamily="18" charset="0"/>
              </a:rPr>
              <a:t>)</a:t>
            </a:r>
            <a:endParaRPr lang="sr-Cyrl-RS" sz="1800" dirty="0">
              <a:solidFill>
                <a:prstClr val="black"/>
              </a:solidFill>
              <a:latin typeface="Times New Roman" panose="02020603050405020304" pitchFamily="18" charset="0"/>
              <a:cs typeface="Times New Roman" panose="02020603050405020304" pitchFamily="18" charset="0"/>
            </a:endParaRPr>
          </a:p>
          <a:p>
            <a:pPr lvl="1"/>
            <a:endParaRPr lang="sr-Cyrl-RS" dirty="0" smtClean="0">
              <a:solidFill>
                <a:prstClr val="black"/>
              </a:solidFill>
              <a:latin typeface="Times New Roman" panose="02020603050405020304" pitchFamily="18" charset="0"/>
              <a:cs typeface="Times New Roman" panose="02020603050405020304" pitchFamily="18" charset="0"/>
            </a:endParaRPr>
          </a:p>
          <a:p>
            <a:pPr lvl="1"/>
            <a:endParaRPr lang="sr-Cyrl-RS" dirty="0">
              <a:solidFill>
                <a:prstClr val="black"/>
              </a:solidFill>
              <a:latin typeface="Times New Roman" panose="02020603050405020304" pitchFamily="18" charset="0"/>
              <a:cs typeface="Times New Roman" panose="02020603050405020304" pitchFamily="18" charset="0"/>
            </a:endParaRPr>
          </a:p>
          <a:p>
            <a:pPr lvl="1"/>
            <a:endParaRPr lang="sr-Latn-R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A37BAB9-AC8A-4903-A53E-DDFF028CADB3}" type="slidenum">
              <a:rPr lang="sr-Latn-RS" smtClean="0">
                <a:latin typeface="Times New Roman" pitchFamily="18" charset="0"/>
                <a:cs typeface="Times New Roman" pitchFamily="18" charset="0"/>
              </a:rPr>
              <a:pPr/>
              <a:t>19</a:t>
            </a:fld>
            <a:endParaRPr lang="sr-Latn-RS" dirty="0">
              <a:latin typeface="Times New Roman" pitchFamily="18" charset="0"/>
              <a:cs typeface="Times New Roman" pitchFamily="18" charset="0"/>
            </a:endParaRPr>
          </a:p>
        </p:txBody>
      </p:sp>
    </p:spTree>
    <p:extLst>
      <p:ext uri="{BB962C8B-B14F-4D97-AF65-F5344CB8AC3E}">
        <p14:creationId xmlns:p14="http://schemas.microsoft.com/office/powerpoint/2010/main" val="3244753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2444" y="260474"/>
            <a:ext cx="9264964" cy="576238"/>
          </a:xfrm>
        </p:spPr>
        <p:txBody>
          <a:bodyPr/>
          <a:lstStyle/>
          <a:p>
            <a:pPr eaLnBrk="1" hangingPunct="1"/>
            <a:r>
              <a:rPr lang="sr-Latn-RS" altLang="sr-Latn-RS" sz="3400" dirty="0" smtClean="0">
                <a:latin typeface="Times New Roman" pitchFamily="18" charset="0"/>
                <a:cs typeface="Times New Roman" pitchFamily="18" charset="0"/>
              </a:rPr>
              <a:t>Fiscal plans for 2015 are being realized, but key reforms have not been initiated</a:t>
            </a:r>
            <a:endParaRPr lang="sr-Latn-CS" altLang="sr-Latn-RS" sz="34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9195" y="1340768"/>
            <a:ext cx="9144000" cy="5461488"/>
          </a:xfrm>
        </p:spPr>
        <p:txBody>
          <a:bodyPr/>
          <a:lstStyle/>
          <a:p>
            <a:pPr algn="just" eaLnBrk="1" hangingPunct="1">
              <a:spcBef>
                <a:spcPts val="400"/>
              </a:spcBef>
              <a:spcAft>
                <a:spcPts val="400"/>
              </a:spcAft>
              <a:defRPr/>
            </a:pPr>
            <a:r>
              <a:rPr lang="sr-Latn-RS" sz="2400" dirty="0" smtClean="0">
                <a:latin typeface="Times New Roman" pitchFamily="18" charset="0"/>
                <a:cs typeface="Times New Roman" pitchFamily="18" charset="0"/>
              </a:rPr>
              <a:t>The deficit in 2015 has been decreased (as we estimate) from about 6.6% in 2014 to a little under 5% of GDP</a:t>
            </a:r>
            <a:endParaRPr lang="sr-Cyrl-RS" sz="24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Lasting deficit decrease of almost 2 pp – excellent, but only a start</a:t>
            </a:r>
            <a:endParaRPr lang="sr-Cyrl-RS" sz="1800" dirty="0" smtClean="0">
              <a:latin typeface="Times New Roman" pitchFamily="18" charset="0"/>
              <a:cs typeface="Times New Roman" pitchFamily="18" charset="0"/>
            </a:endParaRPr>
          </a:p>
          <a:p>
            <a:pPr lvl="2" algn="just" eaLnBrk="1" hangingPunct="1">
              <a:spcBef>
                <a:spcPts val="400"/>
              </a:spcBef>
              <a:spcAft>
                <a:spcPts val="400"/>
              </a:spcAft>
              <a:buFont typeface="Arial" panose="020B0604020202020204" pitchFamily="34" charset="0"/>
              <a:buChar char="•"/>
              <a:defRPr/>
            </a:pPr>
            <a:r>
              <a:rPr lang="sr-Latn-RS" sz="1600" dirty="0" smtClean="0">
                <a:latin typeface="Times New Roman" pitchFamily="18" charset="0"/>
                <a:cs typeface="Times New Roman" pitchFamily="18" charset="0"/>
              </a:rPr>
              <a:t>Cuts to pensions and salaries in the public sector, better revenue collection, </a:t>
            </a:r>
            <a:r>
              <a:rPr lang="en-GB" sz="1600" dirty="0" smtClean="0">
                <a:latin typeface="Times New Roman" pitchFamily="18" charset="0"/>
                <a:cs typeface="Times New Roman" pitchFamily="18" charset="0"/>
              </a:rPr>
              <a:t>excises</a:t>
            </a:r>
            <a:r>
              <a:rPr lang="sr-Latn-RS" sz="1600" dirty="0" smtClean="0">
                <a:latin typeface="Times New Roman" pitchFamily="18" charset="0"/>
                <a:cs typeface="Times New Roman" pitchFamily="18" charset="0"/>
              </a:rPr>
              <a:t> increase</a:t>
            </a:r>
            <a:endParaRPr lang="sr-Cyrl-RS" sz="18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Better than the planned deficit for 2015 (5.9% GDP)</a:t>
            </a: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A possible deficit decrease in 2015 of 3 pp or more  - temporary and undesirable</a:t>
            </a:r>
            <a:endParaRPr lang="sr-Cyrl-RS" sz="1800" dirty="0" smtClean="0">
              <a:latin typeface="Times New Roman" pitchFamily="18" charset="0"/>
              <a:cs typeface="Times New Roman" pitchFamily="18" charset="0"/>
            </a:endParaRPr>
          </a:p>
          <a:p>
            <a:pPr algn="just" eaLnBrk="1" hangingPunct="1">
              <a:spcBef>
                <a:spcPts val="400"/>
              </a:spcBef>
              <a:spcAft>
                <a:spcPts val="400"/>
              </a:spcAft>
              <a:defRPr/>
            </a:pPr>
            <a:r>
              <a:rPr lang="sr-Latn-RS" sz="2400" dirty="0" smtClean="0">
                <a:latin typeface="Times New Roman" pitchFamily="18" charset="0"/>
                <a:cs typeface="Times New Roman" pitchFamily="18" charset="0"/>
              </a:rPr>
              <a:t>Reforms crucial for fiscal consolidation success have essentially not started, there are only minor improvements</a:t>
            </a:r>
            <a:endParaRPr lang="sr-Cyrl-RS" sz="24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2000" dirty="0" smtClean="0">
                <a:latin typeface="Times New Roman" pitchFamily="18" charset="0"/>
                <a:cs typeface="Times New Roman" pitchFamily="18" charset="0"/>
              </a:rPr>
              <a:t>Public enterprise reform:</a:t>
            </a:r>
            <a:r>
              <a:rPr lang="sr-Cyrl-RS" sz="1800" dirty="0" smtClean="0">
                <a:latin typeface="Times New Roman" pitchFamily="18" charset="0"/>
                <a:cs typeface="Times New Roman" pitchFamily="18" charset="0"/>
              </a:rPr>
              <a:t> </a:t>
            </a:r>
            <a:r>
              <a:rPr lang="sr-Cyrl-RS" sz="1600" dirty="0" smtClean="0">
                <a:latin typeface="Times New Roman" pitchFamily="18" charset="0"/>
                <a:cs typeface="Times New Roman" pitchFamily="18" charset="0"/>
              </a:rPr>
              <a:t>Е</a:t>
            </a:r>
            <a:r>
              <a:rPr lang="sr-Latn-RS" sz="1600" dirty="0" smtClean="0">
                <a:latin typeface="Times New Roman" pitchFamily="18" charset="0"/>
                <a:cs typeface="Times New Roman" pitchFamily="18" charset="0"/>
              </a:rPr>
              <a:t>PS (the plan is behind schedule), Srbijagas (the Working Group for the resolution of the petrochemical company complex has only just been formed), </a:t>
            </a:r>
            <a:r>
              <a:rPr lang="en-GB" sz="1600" dirty="0" smtClean="0">
                <a:latin typeface="Times New Roman" pitchFamily="18" charset="0"/>
                <a:cs typeface="Times New Roman" pitchFamily="18" charset="0"/>
              </a:rPr>
              <a:t>Serbian Railways</a:t>
            </a:r>
            <a:r>
              <a:rPr lang="sr-Latn-RS" sz="1600" dirty="0" smtClean="0">
                <a:latin typeface="Times New Roman" pitchFamily="18" charset="0"/>
                <a:cs typeface="Times New Roman" pitchFamily="18" charset="0"/>
              </a:rPr>
              <a:t> (</a:t>
            </a:r>
            <a:r>
              <a:rPr lang="en-GB" sz="1600" dirty="0" smtClean="0">
                <a:latin typeface="Times New Roman" pitchFamily="18" charset="0"/>
                <a:cs typeface="Times New Roman" pitchFamily="18" charset="0"/>
              </a:rPr>
              <a:t>still</a:t>
            </a:r>
            <a:r>
              <a:rPr lang="sr-Latn-RS" sz="1600" dirty="0" smtClean="0">
                <a:latin typeface="Times New Roman" pitchFamily="18" charset="0"/>
                <a:cs typeface="Times New Roman" pitchFamily="18" charset="0"/>
              </a:rPr>
              <a:t> no lasting savings)</a:t>
            </a:r>
            <a:r>
              <a:rPr lang="sr-Cyrl-RS" sz="1600" dirty="0" smtClean="0">
                <a:latin typeface="Times New Roman" pitchFamily="18" charset="0"/>
                <a:cs typeface="Times New Roman" pitchFamily="18" charset="0"/>
              </a:rPr>
              <a:t>...</a:t>
            </a:r>
          </a:p>
          <a:p>
            <a:pPr lvl="1" algn="just" eaLnBrk="1" hangingPunct="1">
              <a:spcBef>
                <a:spcPts val="400"/>
              </a:spcBef>
              <a:spcAft>
                <a:spcPts val="400"/>
              </a:spcAft>
              <a:defRPr/>
            </a:pPr>
            <a:r>
              <a:rPr lang="sr-Latn-RS" sz="2000" dirty="0" smtClean="0">
                <a:latin typeface="Times New Roman" pitchFamily="18" charset="0"/>
                <a:cs typeface="Times New Roman" pitchFamily="18" charset="0"/>
              </a:rPr>
              <a:t>Resolution of the status of enterprises undergoing privatization: </a:t>
            </a:r>
            <a:r>
              <a:rPr lang="sr-Latn-RS" sz="1600" dirty="0" smtClean="0">
                <a:latin typeface="Times New Roman" pitchFamily="18" charset="0"/>
                <a:cs typeface="Times New Roman" pitchFamily="18" charset="0"/>
              </a:rPr>
              <a:t>of a total of 93,000 employees, resolution of issues of companies hiring about a half of the total number of employees is being postponed</a:t>
            </a:r>
            <a:endParaRPr lang="sr-Cyrl-RS" sz="16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2000" dirty="0" smtClean="0">
                <a:latin typeface="Times New Roman" pitchFamily="18" charset="0"/>
                <a:cs typeface="Times New Roman" pitchFamily="18" charset="0"/>
              </a:rPr>
              <a:t>Rationalization of the number of public sector employees</a:t>
            </a:r>
            <a:r>
              <a:rPr lang="sr-Cyrl-RS" sz="1800" dirty="0" smtClean="0">
                <a:latin typeface="Times New Roman" pitchFamily="18" charset="0"/>
                <a:cs typeface="Times New Roman" pitchFamily="18" charset="0"/>
              </a:rPr>
              <a:t>: </a:t>
            </a:r>
            <a:r>
              <a:rPr lang="sr-Latn-RS" sz="1600" dirty="0" smtClean="0">
                <a:latin typeface="Times New Roman" pitchFamily="18" charset="0"/>
                <a:cs typeface="Times New Roman" pitchFamily="18" charset="0"/>
              </a:rPr>
              <a:t>no precise plans yet.</a:t>
            </a:r>
            <a:endParaRPr lang="sr-Cyrl-RS" sz="1600" dirty="0" smtClean="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2</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26438153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620688"/>
            <a:ext cx="8640960" cy="6048672"/>
          </a:xfrm>
        </p:spPr>
        <p:txBody>
          <a:bodyPr>
            <a:normAutofit fontScale="85000" lnSpcReduction="10000"/>
          </a:bodyPr>
          <a:lstStyle/>
          <a:p>
            <a:r>
              <a:rPr lang="sr-Latn-RS" dirty="0" smtClean="0">
                <a:latin typeface="Times New Roman" panose="02020603050405020304" pitchFamily="18" charset="0"/>
                <a:cs typeface="Times New Roman" panose="02020603050405020304" pitchFamily="18" charset="0"/>
              </a:rPr>
              <a:t>We support the solutions for group one, wherein it is necessary to:</a:t>
            </a:r>
            <a:endParaRPr lang="sr-Cyrl-RS" dirty="0" smtClean="0">
              <a:latin typeface="Times New Roman" panose="02020603050405020304" pitchFamily="18" charset="0"/>
              <a:cs typeface="Times New Roman" panose="02020603050405020304" pitchFamily="18" charset="0"/>
            </a:endParaRPr>
          </a:p>
          <a:p>
            <a:pPr lvl="1"/>
            <a:r>
              <a:rPr lang="sr-Latn-RS" dirty="0" smtClean="0">
                <a:latin typeface="Times New Roman" panose="02020603050405020304" pitchFamily="18" charset="0"/>
                <a:cs typeface="Times New Roman" panose="02020603050405020304" pitchFamily="18" charset="0"/>
              </a:rPr>
              <a:t>Insist on the initiated bankruptcies </a:t>
            </a:r>
          </a:p>
          <a:p>
            <a:pPr lvl="1"/>
            <a:r>
              <a:rPr lang="sr-Latn-RS" dirty="0" smtClean="0">
                <a:latin typeface="Times New Roman" panose="02020603050405020304" pitchFamily="18" charset="0"/>
                <a:cs typeface="Times New Roman" panose="02020603050405020304" pitchFamily="18" charset="0"/>
              </a:rPr>
              <a:t>Insist on protection termination (blocks, sale or new bankruptcies);</a:t>
            </a:r>
            <a:endParaRPr lang="sr-Cyrl-RS" dirty="0" smtClean="0">
              <a:latin typeface="Times New Roman" panose="02020603050405020304" pitchFamily="18" charset="0"/>
              <a:cs typeface="Times New Roman" panose="02020603050405020304" pitchFamily="18" charset="0"/>
            </a:endParaRPr>
          </a:p>
          <a:p>
            <a:pPr lvl="1"/>
            <a:r>
              <a:rPr lang="sr-Latn-RS" dirty="0" smtClean="0">
                <a:latin typeface="Times New Roman" panose="02020603050405020304" pitchFamily="18" charset="0"/>
                <a:cs typeface="Times New Roman" panose="02020603050405020304" pitchFamily="18" charset="0"/>
              </a:rPr>
              <a:t>Avoid new transfers into state ownership</a:t>
            </a:r>
          </a:p>
          <a:p>
            <a:pPr lvl="1"/>
            <a:r>
              <a:rPr lang="en-GB" dirty="0" smtClean="0">
                <a:latin typeface="Times New Roman" panose="02020603050405020304" pitchFamily="18" charset="0"/>
                <a:cs typeface="Times New Roman" panose="02020603050405020304" pitchFamily="18" charset="0"/>
              </a:rPr>
              <a:t>Not</a:t>
            </a:r>
            <a:r>
              <a:rPr lang="sr-Latn-RS"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increase</a:t>
            </a:r>
            <a:r>
              <a:rPr lang="sr-Latn-RS"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severance</a:t>
            </a:r>
            <a:r>
              <a:rPr lang="sr-Latn-RS"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payment</a:t>
            </a:r>
            <a:r>
              <a:rPr lang="sr-Latn-RS" dirty="0" smtClean="0">
                <a:latin typeface="Times New Roman" panose="02020603050405020304" pitchFamily="18" charset="0"/>
                <a:cs typeface="Times New Roman" panose="02020603050405020304" pitchFamily="18" charset="0"/>
              </a:rPr>
              <a:t>s</a:t>
            </a:r>
            <a:endParaRPr lang="sr-Cyrl-RS" dirty="0" smtClean="0">
              <a:latin typeface="Times New Roman" panose="02020603050405020304" pitchFamily="18" charset="0"/>
              <a:cs typeface="Times New Roman" panose="02020603050405020304" pitchFamily="18" charset="0"/>
            </a:endParaRPr>
          </a:p>
          <a:p>
            <a:pPr marL="342900" lvl="1" indent="-342900">
              <a:buFont typeface="Arial" pitchFamily="34" charset="0"/>
              <a:buChar char="•"/>
            </a:pPr>
            <a:r>
              <a:rPr lang="sr-Latn-RS" sz="3200" dirty="0" smtClean="0">
                <a:latin typeface="Times New Roman" panose="02020603050405020304" pitchFamily="18" charset="0"/>
                <a:cs typeface="Times New Roman" panose="02020603050405020304" pitchFamily="18" charset="0"/>
              </a:rPr>
              <a:t>Solutions for group two to take into consideration:</a:t>
            </a:r>
            <a:endParaRPr lang="sr-Cyrl-RS" sz="3200" dirty="0">
              <a:latin typeface="Times New Roman" panose="02020603050405020304" pitchFamily="18" charset="0"/>
              <a:cs typeface="Times New Roman" panose="02020603050405020304" pitchFamily="18" charset="0"/>
            </a:endParaRPr>
          </a:p>
          <a:p>
            <a:pPr lvl="1"/>
            <a:r>
              <a:rPr lang="sr-Latn-RS" dirty="0" smtClean="0">
                <a:solidFill>
                  <a:prstClr val="black"/>
                </a:solidFill>
                <a:latin typeface="Times New Roman" panose="02020603050405020304" pitchFamily="18" charset="0"/>
                <a:cs typeface="Times New Roman" panose="02020603050405020304" pitchFamily="18" charset="0"/>
              </a:rPr>
              <a:t>Any delay incurs costs</a:t>
            </a:r>
            <a:endParaRPr lang="sr-Cyrl-RS" dirty="0" smtClean="0">
              <a:solidFill>
                <a:prstClr val="black"/>
              </a:solidFill>
              <a:latin typeface="Times New Roman" panose="02020603050405020304" pitchFamily="18" charset="0"/>
              <a:cs typeface="Times New Roman" panose="02020603050405020304" pitchFamily="18" charset="0"/>
            </a:endParaRPr>
          </a:p>
          <a:p>
            <a:pPr lvl="2"/>
            <a:r>
              <a:rPr lang="en-GB" dirty="0" smtClean="0">
                <a:solidFill>
                  <a:prstClr val="black"/>
                </a:solidFill>
                <a:latin typeface="Times New Roman" panose="02020603050405020304" pitchFamily="18" charset="0"/>
                <a:cs typeface="Times New Roman" panose="02020603050405020304" pitchFamily="18" charset="0"/>
              </a:rPr>
              <a:t>Spreading</a:t>
            </a:r>
            <a:r>
              <a:rPr lang="sr-Latn-RS" dirty="0" smtClean="0">
                <a:solidFill>
                  <a:prstClr val="black"/>
                </a:solidFill>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illiquidity</a:t>
            </a:r>
            <a:r>
              <a:rPr lang="sr-Latn-RS" dirty="0" smtClean="0">
                <a:solidFill>
                  <a:prstClr val="black"/>
                </a:solidFill>
                <a:latin typeface="Times New Roman" panose="02020603050405020304" pitchFamily="18" charset="0"/>
                <a:cs typeface="Times New Roman" panose="02020603050405020304" pitchFamily="18" charset="0"/>
              </a:rPr>
              <a:t>, losses, taxes unpaid</a:t>
            </a:r>
            <a:endParaRPr lang="sr-Cyrl-RS" dirty="0" smtClean="0">
              <a:solidFill>
                <a:prstClr val="black"/>
              </a:solidFill>
              <a:latin typeface="Times New Roman" panose="02020603050405020304" pitchFamily="18" charset="0"/>
              <a:cs typeface="Times New Roman" panose="02020603050405020304" pitchFamily="18" charset="0"/>
            </a:endParaRPr>
          </a:p>
          <a:p>
            <a:pPr lvl="1"/>
            <a:r>
              <a:rPr lang="sr-Latn-RS" dirty="0" smtClean="0">
                <a:solidFill>
                  <a:prstClr val="black"/>
                </a:solidFill>
                <a:latin typeface="Times New Roman" panose="02020603050405020304" pitchFamily="18" charset="0"/>
                <a:cs typeface="Times New Roman" panose="02020603050405020304" pitchFamily="18" charset="0"/>
              </a:rPr>
              <a:t>Caution when taking over commercial obligations</a:t>
            </a:r>
            <a:endParaRPr lang="sr-Cyrl-RS" dirty="0" smtClean="0">
              <a:solidFill>
                <a:prstClr val="black"/>
              </a:solidFill>
              <a:latin typeface="Times New Roman" panose="02020603050405020304" pitchFamily="18" charset="0"/>
              <a:cs typeface="Times New Roman" panose="02020603050405020304" pitchFamily="18" charset="0"/>
            </a:endParaRPr>
          </a:p>
          <a:p>
            <a:pPr lvl="2"/>
            <a:r>
              <a:rPr lang="sr-Latn-RS" dirty="0" smtClean="0">
                <a:solidFill>
                  <a:prstClr val="black"/>
                </a:solidFill>
                <a:latin typeface="Times New Roman" panose="02020603050405020304" pitchFamily="18" charset="0"/>
                <a:cs typeface="Times New Roman" panose="02020603050405020304" pitchFamily="18" charset="0"/>
              </a:rPr>
              <a:t>Obligations of JAT in the amount of 20 bn dinars were taken over</a:t>
            </a:r>
          </a:p>
          <a:p>
            <a:pPr lvl="2"/>
            <a:r>
              <a:rPr lang="sr-Latn-RS" dirty="0" smtClean="0">
                <a:solidFill>
                  <a:prstClr val="black"/>
                </a:solidFill>
                <a:latin typeface="Times New Roman" panose="02020603050405020304" pitchFamily="18" charset="0"/>
                <a:cs typeface="Times New Roman" panose="02020603050405020304" pitchFamily="18" charset="0"/>
              </a:rPr>
              <a:t>Potential growth of the public debt by 700 </a:t>
            </a:r>
            <a:r>
              <a:rPr lang="en-US" dirty="0" smtClean="0">
                <a:solidFill>
                  <a:prstClr val="black"/>
                </a:solidFill>
                <a:latin typeface="Times New Roman" panose="02020603050405020304" pitchFamily="18" charset="0"/>
                <a:cs typeface="Times New Roman" panose="02020603050405020304" pitchFamily="18" charset="0"/>
              </a:rPr>
              <a:t>million</a:t>
            </a:r>
            <a:r>
              <a:rPr lang="sr-Latn-RS" dirty="0" smtClean="0">
                <a:solidFill>
                  <a:prstClr val="black"/>
                </a:solidFill>
                <a:latin typeface="Times New Roman" panose="02020603050405020304" pitchFamily="18" charset="0"/>
                <a:cs typeface="Times New Roman" panose="02020603050405020304" pitchFamily="18" charset="0"/>
              </a:rPr>
              <a:t> Euros</a:t>
            </a:r>
            <a:endParaRPr lang="sr-Cyrl-RS" dirty="0" smtClean="0">
              <a:solidFill>
                <a:prstClr val="black"/>
              </a:solidFill>
              <a:latin typeface="Times New Roman" panose="02020603050405020304" pitchFamily="18" charset="0"/>
              <a:cs typeface="Times New Roman" panose="02020603050405020304" pitchFamily="18" charset="0"/>
            </a:endParaRPr>
          </a:p>
          <a:p>
            <a:pPr lvl="1"/>
            <a:r>
              <a:rPr lang="sr-Latn-RS" dirty="0" smtClean="0">
                <a:solidFill>
                  <a:prstClr val="black"/>
                </a:solidFill>
                <a:latin typeface="Times New Roman" panose="02020603050405020304" pitchFamily="18" charset="0"/>
                <a:cs typeface="Times New Roman" panose="02020603050405020304" pitchFamily="18" charset="0"/>
              </a:rPr>
              <a:t>New investments only after the status is solved</a:t>
            </a:r>
            <a:endParaRPr lang="sr-Cyrl-RS" dirty="0" smtClean="0">
              <a:solidFill>
                <a:prstClr val="black"/>
              </a:solidFill>
              <a:latin typeface="Times New Roman" panose="02020603050405020304" pitchFamily="18" charset="0"/>
              <a:cs typeface="Times New Roman" panose="02020603050405020304" pitchFamily="18" charset="0"/>
            </a:endParaRPr>
          </a:p>
          <a:p>
            <a:pPr lvl="2"/>
            <a:r>
              <a:rPr lang="sr-Latn-RS" dirty="0" smtClean="0">
                <a:solidFill>
                  <a:prstClr val="black"/>
                </a:solidFill>
                <a:latin typeface="Times New Roman" panose="02020603050405020304" pitchFamily="18" charset="0"/>
                <a:cs typeface="Times New Roman" panose="02020603050405020304" pitchFamily="18" charset="0"/>
              </a:rPr>
              <a:t>Questionable profitability of investments into RTB Bor, Petrohemija is mentioned?</a:t>
            </a:r>
            <a:endParaRPr lang="sr-Latn-R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A37BAB9-AC8A-4903-A53E-DDFF028CADB3}" type="slidenum">
              <a:rPr lang="sr-Latn-RS" smtClean="0">
                <a:latin typeface="Times New Roman" pitchFamily="18" charset="0"/>
                <a:cs typeface="Times New Roman" pitchFamily="18" charset="0"/>
              </a:rPr>
              <a:pPr/>
              <a:t>20</a:t>
            </a:fld>
            <a:endParaRPr lang="sr-Latn-RS" dirty="0">
              <a:latin typeface="Times New Roman" pitchFamily="18" charset="0"/>
              <a:cs typeface="Times New Roman" pitchFamily="18" charset="0"/>
            </a:endParaRPr>
          </a:p>
        </p:txBody>
      </p:sp>
    </p:spTree>
    <p:extLst>
      <p:ext uri="{BB962C8B-B14F-4D97-AF65-F5344CB8AC3E}">
        <p14:creationId xmlns:p14="http://schemas.microsoft.com/office/powerpoint/2010/main" val="3253624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6512" y="116458"/>
            <a:ext cx="9144000" cy="864270"/>
          </a:xfrm>
        </p:spPr>
        <p:txBody>
          <a:bodyPr/>
          <a:lstStyle/>
          <a:p>
            <a:pPr eaLnBrk="1" hangingPunct="1"/>
            <a:r>
              <a:rPr lang="sr-Latn-RS" altLang="sr-Latn-RS" sz="3400" dirty="0" smtClean="0">
                <a:latin typeface="Times New Roman" pitchFamily="18" charset="0"/>
                <a:cs typeface="Times New Roman" pitchFamily="18" charset="0"/>
              </a:rPr>
              <a:t>Public sector reforms are essential</a:t>
            </a:r>
            <a:endParaRPr lang="sr-Latn-CS" altLang="sr-Latn-RS" sz="34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179512" y="1196752"/>
            <a:ext cx="8856984" cy="5400600"/>
          </a:xfrm>
        </p:spPr>
        <p:txBody>
          <a:bodyPr/>
          <a:lstStyle/>
          <a:p>
            <a:pPr algn="just" eaLnBrk="1" hangingPunct="1">
              <a:spcBef>
                <a:spcPts val="500"/>
              </a:spcBef>
              <a:spcAft>
                <a:spcPts val="500"/>
              </a:spcAft>
              <a:defRPr/>
            </a:pPr>
            <a:r>
              <a:rPr lang="sr-Latn-RS" sz="2400" dirty="0" smtClean="0">
                <a:latin typeface="Times New Roman" pitchFamily="18" charset="0"/>
                <a:cs typeface="Times New Roman" pitchFamily="18" charset="0"/>
              </a:rPr>
              <a:t>Without structural reforms, all other sacrifices may be </a:t>
            </a:r>
            <a:r>
              <a:rPr lang="en-GB" sz="2400" dirty="0" smtClean="0">
                <a:latin typeface="Times New Roman" pitchFamily="18" charset="0"/>
                <a:cs typeface="Times New Roman" pitchFamily="18" charset="0"/>
              </a:rPr>
              <a:t>waste</a:t>
            </a:r>
            <a:r>
              <a:rPr lang="sr-Latn-RS" sz="2400" dirty="0" smtClean="0">
                <a:latin typeface="Times New Roman" pitchFamily="18" charset="0"/>
                <a:cs typeface="Times New Roman" pitchFamily="18" charset="0"/>
              </a:rPr>
              <a:t>d</a:t>
            </a:r>
            <a:endParaRPr lang="sr-Cyrl-RS" sz="2400" dirty="0" smtClean="0">
              <a:latin typeface="Times New Roman" pitchFamily="18" charset="0"/>
              <a:cs typeface="Times New Roman" pitchFamily="18" charset="0"/>
            </a:endParaRPr>
          </a:p>
          <a:p>
            <a:pPr lvl="1" algn="just" eaLnBrk="1" hangingPunct="1">
              <a:spcBef>
                <a:spcPts val="500"/>
              </a:spcBef>
              <a:spcAft>
                <a:spcPts val="500"/>
              </a:spcAft>
              <a:defRPr/>
            </a:pPr>
            <a:r>
              <a:rPr lang="sr-Latn-RS" sz="1800" dirty="0" smtClean="0">
                <a:latin typeface="Times New Roman" pitchFamily="18" charset="0"/>
                <a:cs typeface="Times New Roman" pitchFamily="18" charset="0"/>
              </a:rPr>
              <a:t>Budget spending on state-owned enterprises in the previous years has shown a very fast growth: from about 2% of GDP in 2012 to about 3% of GDP in 2013 and 2014.</a:t>
            </a:r>
          </a:p>
          <a:p>
            <a:pPr lvl="1" algn="just" eaLnBrk="1" hangingPunct="1">
              <a:spcBef>
                <a:spcPts val="500"/>
              </a:spcBef>
              <a:spcAft>
                <a:spcPts val="500"/>
              </a:spcAft>
              <a:defRPr/>
            </a:pPr>
            <a:r>
              <a:rPr lang="sr-Latn-RS" sz="1800" dirty="0" smtClean="0">
                <a:latin typeface="Times New Roman" pitchFamily="18" charset="0"/>
                <a:cs typeface="Times New Roman" pitchFamily="18" charset="0"/>
              </a:rPr>
              <a:t>Without the implementation of adequate reforms, there is a danger that these costs could continue their strong growth in the future</a:t>
            </a:r>
          </a:p>
          <a:p>
            <a:pPr lvl="1" algn="just" eaLnBrk="1" hangingPunct="1">
              <a:spcBef>
                <a:spcPts val="500"/>
              </a:spcBef>
              <a:spcAft>
                <a:spcPts val="500"/>
              </a:spcAft>
              <a:defRPr/>
            </a:pPr>
            <a:r>
              <a:rPr lang="sr-Latn-RS" sz="1800" dirty="0" smtClean="0">
                <a:latin typeface="Times New Roman" pitchFamily="18" charset="0"/>
                <a:cs typeface="Times New Roman" pitchFamily="18" charset="0"/>
              </a:rPr>
              <a:t>Planned savings from the rationalization of employees in the budget sector are about 100 </a:t>
            </a:r>
            <a:r>
              <a:rPr lang="en-US" sz="1800" dirty="0" smtClean="0">
                <a:latin typeface="Times New Roman" pitchFamily="18" charset="0"/>
                <a:cs typeface="Times New Roman" pitchFamily="18" charset="0"/>
              </a:rPr>
              <a:t>million</a:t>
            </a:r>
            <a:r>
              <a:rPr lang="sr-Latn-RS" sz="1800" dirty="0" smtClean="0">
                <a:latin typeface="Times New Roman" pitchFamily="18" charset="0"/>
                <a:cs typeface="Times New Roman" pitchFamily="18" charset="0"/>
              </a:rPr>
              <a:t> Euros per year, but only if implemented in a timely manner</a:t>
            </a:r>
            <a:endParaRPr lang="sr-Cyrl-RS" sz="1800" dirty="0" smtClean="0">
              <a:latin typeface="Times New Roman" pitchFamily="18" charset="0"/>
              <a:cs typeface="Times New Roman" pitchFamily="18" charset="0"/>
            </a:endParaRPr>
          </a:p>
          <a:p>
            <a:pPr algn="just" eaLnBrk="1" hangingPunct="1">
              <a:spcBef>
                <a:spcPts val="500"/>
              </a:spcBef>
              <a:spcAft>
                <a:spcPts val="500"/>
              </a:spcAft>
              <a:defRPr/>
            </a:pPr>
            <a:r>
              <a:rPr lang="sr-Latn-RS" sz="2400" dirty="0" smtClean="0">
                <a:latin typeface="Times New Roman" pitchFamily="18" charset="0"/>
                <a:cs typeface="Times New Roman" pitchFamily="18" charset="0"/>
              </a:rPr>
              <a:t>There is no room for fiscal relaxation</a:t>
            </a:r>
            <a:endParaRPr lang="sr-Cyrl-RS" sz="2400" dirty="0" smtClean="0">
              <a:latin typeface="Times New Roman" pitchFamily="18" charset="0"/>
              <a:cs typeface="Times New Roman" pitchFamily="18" charset="0"/>
            </a:endParaRPr>
          </a:p>
          <a:p>
            <a:pPr lvl="1" algn="just" eaLnBrk="1" hangingPunct="1">
              <a:spcBef>
                <a:spcPts val="500"/>
              </a:spcBef>
              <a:spcAft>
                <a:spcPts val="500"/>
              </a:spcAft>
              <a:defRPr/>
            </a:pPr>
            <a:r>
              <a:rPr lang="sr-Latn-RS" sz="1800" dirty="0" smtClean="0">
                <a:latin typeface="Times New Roman" pitchFamily="18" charset="0"/>
                <a:cs typeface="Times New Roman" pitchFamily="18" charset="0"/>
              </a:rPr>
              <a:t>No grounds for the increase of salaries and pensions</a:t>
            </a:r>
          </a:p>
          <a:p>
            <a:pPr lvl="1" algn="just" eaLnBrk="1" hangingPunct="1">
              <a:spcBef>
                <a:spcPts val="500"/>
              </a:spcBef>
              <a:spcAft>
                <a:spcPts val="500"/>
              </a:spcAft>
              <a:defRPr/>
            </a:pPr>
            <a:r>
              <a:rPr lang="sr-Latn-RS" sz="1800" dirty="0" smtClean="0">
                <a:latin typeface="Times New Roman" pitchFamily="18" charset="0"/>
                <a:cs typeface="Times New Roman" pitchFamily="18" charset="0"/>
              </a:rPr>
              <a:t>No grounds for VAT decrease</a:t>
            </a:r>
            <a:endParaRPr lang="sr-Cyrl-RS" sz="1800" dirty="0" smtClean="0">
              <a:latin typeface="Times New Roman" pitchFamily="18" charset="0"/>
              <a:cs typeface="Times New Roman" pitchFamily="18" charset="0"/>
            </a:endParaRPr>
          </a:p>
          <a:p>
            <a:pPr algn="just" eaLnBrk="1" hangingPunct="1">
              <a:spcBef>
                <a:spcPts val="500"/>
              </a:spcBef>
              <a:spcAft>
                <a:spcPts val="500"/>
              </a:spcAft>
              <a:defRPr/>
            </a:pPr>
            <a:endParaRPr lang="ru-RU" sz="1800" dirty="0" smtClean="0">
              <a:latin typeface="Times New Roman" pitchFamily="18" charset="0"/>
              <a:cs typeface="Times New Roman" pitchFamily="18" charset="0"/>
            </a:endParaRPr>
          </a:p>
          <a:p>
            <a:pPr lvl="1" algn="just" eaLnBrk="1" hangingPunct="1">
              <a:spcBef>
                <a:spcPts val="500"/>
              </a:spcBef>
              <a:spcAft>
                <a:spcPts val="500"/>
              </a:spcAft>
              <a:defRPr/>
            </a:pPr>
            <a:endParaRPr lang="ru-RU" sz="2000" dirty="0" smtClean="0">
              <a:latin typeface="Times New Roman" pitchFamily="18" charset="0"/>
              <a:cs typeface="Times New Roman" pitchFamily="18" charset="0"/>
            </a:endParaRPr>
          </a:p>
          <a:p>
            <a:pPr lvl="1" algn="just" eaLnBrk="1" hangingPunct="1">
              <a:spcBef>
                <a:spcPts val="500"/>
              </a:spcBef>
              <a:spcAft>
                <a:spcPts val="500"/>
              </a:spcAft>
              <a:defRPr/>
            </a:pPr>
            <a:endParaRPr lang="ru-RU" sz="2000" dirty="0" smtClean="0">
              <a:latin typeface="Times New Roman" pitchFamily="18" charset="0"/>
              <a:cs typeface="Times New Roman" pitchFamily="18" charset="0"/>
            </a:endParaRPr>
          </a:p>
          <a:p>
            <a:pPr lvl="1" algn="just" eaLnBrk="1" hangingPunct="1">
              <a:spcBef>
                <a:spcPts val="500"/>
              </a:spcBef>
              <a:spcAft>
                <a:spcPts val="500"/>
              </a:spcAft>
              <a:defRPr/>
            </a:pPr>
            <a:endParaRPr lang="ru-RU" sz="2000" dirty="0">
              <a:latin typeface="Times New Roman" pitchFamily="18" charset="0"/>
              <a:cs typeface="Times New Roman" pitchFamily="18" charset="0"/>
            </a:endParaRPr>
          </a:p>
          <a:p>
            <a:pPr marL="0" indent="0" algn="just" eaLnBrk="1" hangingPunct="1">
              <a:spcBef>
                <a:spcPts val="500"/>
              </a:spcBef>
              <a:spcAft>
                <a:spcPts val="500"/>
              </a:spcAft>
              <a:buNone/>
              <a:defRPr/>
            </a:pPr>
            <a:endParaRPr lang="sr-Cyrl-RS" sz="19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3</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3818397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116631"/>
            <a:ext cx="9071992" cy="988219"/>
          </a:xfrm>
        </p:spPr>
        <p:txBody>
          <a:bodyPr/>
          <a:lstStyle/>
          <a:p>
            <a:pPr eaLnBrk="1" hangingPunct="1"/>
            <a:r>
              <a:rPr lang="sr-Latn-RS" altLang="sr-Latn-RS" sz="3300" dirty="0" smtClean="0">
                <a:latin typeface="Times New Roman" pitchFamily="18" charset="0"/>
                <a:cs typeface="Times New Roman" pitchFamily="18" charset="0"/>
              </a:rPr>
              <a:t>In 2015, fiscal deficit could be a little under 5% of GDP: good, sustainable</a:t>
            </a:r>
            <a:endParaRPr lang="sr-Latn-CS" altLang="sr-Latn-RS" sz="33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0" y="1207434"/>
            <a:ext cx="8964488" cy="5616624"/>
          </a:xfrm>
        </p:spPr>
        <p:txBody>
          <a:bodyPr/>
          <a:lstStyle/>
          <a:p>
            <a:pPr algn="just" eaLnBrk="1" hangingPunct="1">
              <a:spcBef>
                <a:spcPts val="500"/>
              </a:spcBef>
              <a:spcAft>
                <a:spcPts val="500"/>
              </a:spcAft>
              <a:defRPr/>
            </a:pPr>
            <a:r>
              <a:rPr lang="sr-Latn-RS" sz="2400" dirty="0" smtClean="0">
                <a:solidFill>
                  <a:prstClr val="black"/>
                </a:solidFill>
                <a:latin typeface="Times New Roman" pitchFamily="18" charset="0"/>
                <a:cs typeface="Times New Roman" pitchFamily="18" charset="0"/>
              </a:rPr>
              <a:t>Structural savings compared to the previous year about 2 pp</a:t>
            </a:r>
            <a:endParaRPr lang="ru-RU" sz="2400" dirty="0" smtClean="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r>
              <a:rPr lang="sr-Latn-RS" sz="1800" dirty="0" smtClean="0">
                <a:solidFill>
                  <a:prstClr val="black"/>
                </a:solidFill>
                <a:latin typeface="Times New Roman" pitchFamily="18" charset="0"/>
                <a:cs typeface="Times New Roman" pitchFamily="18" charset="0"/>
              </a:rPr>
              <a:t>Public sector salaries and pensions cut: most significant savings at 1.5% of GDP</a:t>
            </a:r>
            <a:endParaRPr lang="sr-Cyrl-RS" sz="1800" dirty="0" smtClean="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r>
              <a:rPr lang="sr-Latn-RS" sz="1800" dirty="0" smtClean="0">
                <a:solidFill>
                  <a:prstClr val="black"/>
                </a:solidFill>
                <a:latin typeface="Times New Roman" pitchFamily="18" charset="0"/>
                <a:cs typeface="Times New Roman" pitchFamily="18" charset="0"/>
              </a:rPr>
              <a:t>Suppression of grey economy and better revenue collection: 0.5% of GDP (conservative estimates, higher savings are possible)</a:t>
            </a:r>
            <a:endParaRPr lang="sr-Cyrl-RS" sz="1800" dirty="0" smtClean="0">
              <a:solidFill>
                <a:prstClr val="black"/>
              </a:solidFill>
              <a:latin typeface="Times New Roman" pitchFamily="18" charset="0"/>
              <a:cs typeface="Times New Roman" pitchFamily="18" charset="0"/>
            </a:endParaRPr>
          </a:p>
          <a:p>
            <a:pPr lvl="1" algn="just" eaLnBrk="1" hangingPunct="1">
              <a:spcBef>
                <a:spcPts val="500"/>
              </a:spcBef>
              <a:spcAft>
                <a:spcPts val="500"/>
              </a:spcAft>
              <a:defRPr/>
            </a:pPr>
            <a:r>
              <a:rPr lang="sr-Latn-RS" sz="1800" dirty="0" smtClean="0">
                <a:solidFill>
                  <a:prstClr val="black"/>
                </a:solidFill>
                <a:latin typeface="Times New Roman" pitchFamily="18" charset="0"/>
                <a:cs typeface="Times New Roman" pitchFamily="18" charset="0"/>
              </a:rPr>
              <a:t>Introduction of </a:t>
            </a:r>
            <a:r>
              <a:rPr lang="en-GB" sz="1800" dirty="0" smtClean="0">
                <a:solidFill>
                  <a:prstClr val="black"/>
                </a:solidFill>
                <a:latin typeface="Times New Roman" pitchFamily="18" charset="0"/>
                <a:cs typeface="Times New Roman" pitchFamily="18" charset="0"/>
              </a:rPr>
              <a:t>an excises</a:t>
            </a:r>
            <a:r>
              <a:rPr lang="sr-Latn-RS" sz="1800" dirty="0" smtClean="0">
                <a:solidFill>
                  <a:prstClr val="black"/>
                </a:solidFill>
                <a:latin typeface="Times New Roman" pitchFamily="18" charset="0"/>
                <a:cs typeface="Times New Roman" pitchFamily="18" charset="0"/>
              </a:rPr>
              <a:t> on electricity: 0.2 of GDP</a:t>
            </a:r>
            <a:endParaRPr lang="ru-RU" sz="1800" dirty="0">
              <a:solidFill>
                <a:prstClr val="black"/>
              </a:solidFill>
              <a:latin typeface="Times New Roman" pitchFamily="18" charset="0"/>
              <a:cs typeface="Times New Roman" pitchFamily="18" charset="0"/>
            </a:endParaRPr>
          </a:p>
          <a:p>
            <a:pPr algn="just" eaLnBrk="1" hangingPunct="1">
              <a:spcBef>
                <a:spcPts val="500"/>
              </a:spcBef>
              <a:spcAft>
                <a:spcPts val="500"/>
              </a:spcAft>
              <a:defRPr/>
            </a:pPr>
            <a:r>
              <a:rPr lang="sr-Latn-RS" sz="2400" dirty="0" smtClean="0">
                <a:latin typeface="Times New Roman" pitchFamily="18" charset="0"/>
                <a:cs typeface="Times New Roman" pitchFamily="18" charset="0"/>
              </a:rPr>
              <a:t>However, expenditures for interests increased compared to the previous year by a large 0.5% of GDP</a:t>
            </a:r>
            <a:endParaRPr lang="ru-RU" sz="2400" dirty="0" smtClean="0">
              <a:latin typeface="Times New Roman" pitchFamily="18" charset="0"/>
              <a:cs typeface="Times New Roman" pitchFamily="18" charset="0"/>
            </a:endParaRPr>
          </a:p>
          <a:p>
            <a:pPr lvl="1" algn="just" eaLnBrk="1" hangingPunct="1">
              <a:spcBef>
                <a:spcPts val="500"/>
              </a:spcBef>
              <a:spcAft>
                <a:spcPts val="500"/>
              </a:spcAft>
              <a:defRPr/>
            </a:pPr>
            <a:r>
              <a:rPr lang="sr-Latn-RS" sz="1800" dirty="0" smtClean="0">
                <a:latin typeface="Times New Roman" pitchFamily="18" charset="0"/>
                <a:cs typeface="Times New Roman" pitchFamily="18" charset="0"/>
              </a:rPr>
              <a:t>It was known and planned, but it is extensive – it equals, for example, the annual spending on the development of science and technology</a:t>
            </a:r>
            <a:endParaRPr lang="sr-Cyrl-RS" sz="1800" dirty="0" smtClean="0">
              <a:latin typeface="Times New Roman" pitchFamily="18" charset="0"/>
              <a:cs typeface="Times New Roman" pitchFamily="18" charset="0"/>
            </a:endParaRPr>
          </a:p>
          <a:p>
            <a:pPr algn="just" eaLnBrk="1" hangingPunct="1">
              <a:spcBef>
                <a:spcPts val="500"/>
              </a:spcBef>
              <a:spcAft>
                <a:spcPts val="500"/>
              </a:spcAft>
              <a:buFont typeface="Arial" panose="020B0604020202020204" pitchFamily="34" charset="0"/>
              <a:buChar char="•"/>
              <a:defRPr/>
            </a:pPr>
            <a:r>
              <a:rPr lang="sr-Latn-RS" sz="2400" dirty="0" smtClean="0">
                <a:latin typeface="Times New Roman" pitchFamily="18" charset="0"/>
                <a:cs typeface="Times New Roman" pitchFamily="18" charset="0"/>
              </a:rPr>
              <a:t>Abandoning salary and pension cuts would restore the deficit to approximately the old level</a:t>
            </a:r>
            <a:endParaRPr lang="sr-Cyrl-RS" sz="2400" dirty="0" smtClean="0">
              <a:latin typeface="Times New Roman" pitchFamily="18" charset="0"/>
              <a:cs typeface="Times New Roman" pitchFamily="18" charset="0"/>
            </a:endParaRPr>
          </a:p>
          <a:p>
            <a:pPr lvl="1" algn="just" eaLnBrk="1" hangingPunct="1">
              <a:spcBef>
                <a:spcPts val="500"/>
              </a:spcBef>
              <a:spcAft>
                <a:spcPts val="500"/>
              </a:spcAft>
              <a:buFont typeface="Times New Roman" panose="02020603050405020304" pitchFamily="18" charset="0"/>
              <a:buChar char="−"/>
              <a:defRPr/>
            </a:pPr>
            <a:r>
              <a:rPr lang="sr-Latn-RS" sz="1800" dirty="0" smtClean="0">
                <a:latin typeface="Times New Roman" pitchFamily="18" charset="0"/>
                <a:cs typeface="Times New Roman" pitchFamily="18" charset="0"/>
              </a:rPr>
              <a:t>The deficit would increase by 1.5%, which would practically return it to the level of 2014 at 6.6% of  GDP</a:t>
            </a:r>
            <a:endParaRPr lang="sr-Cyrl-RS" sz="1800" dirty="0" smtClean="0">
              <a:latin typeface="Times New Roman" pitchFamily="18" charset="0"/>
              <a:cs typeface="Times New Roman" pitchFamily="18" charset="0"/>
            </a:endParaRPr>
          </a:p>
          <a:p>
            <a:pPr marL="0" indent="0" algn="just" eaLnBrk="1" hangingPunct="1">
              <a:spcBef>
                <a:spcPts val="500"/>
              </a:spcBef>
              <a:spcAft>
                <a:spcPts val="500"/>
              </a:spcAft>
              <a:buNone/>
              <a:defRPr/>
            </a:pPr>
            <a:endParaRPr lang="sr-Cyrl-RS" sz="2200" dirty="0" smtClean="0">
              <a:latin typeface="Times New Roman" pitchFamily="18" charset="0"/>
              <a:cs typeface="Times New Roman" pitchFamily="18" charset="0"/>
            </a:endParaRPr>
          </a:p>
          <a:p>
            <a:pPr algn="just" eaLnBrk="1" hangingPunct="1">
              <a:spcBef>
                <a:spcPts val="500"/>
              </a:spcBef>
              <a:spcAft>
                <a:spcPts val="500"/>
              </a:spcAft>
              <a:defRPr/>
            </a:pPr>
            <a:endParaRPr lang="sr-Cyrl-RS" sz="2200" dirty="0" smtClean="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4</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2962529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44624"/>
            <a:ext cx="9144000" cy="792088"/>
          </a:xfrm>
        </p:spPr>
        <p:txBody>
          <a:bodyPr/>
          <a:lstStyle/>
          <a:p>
            <a:pPr eaLnBrk="1" hangingPunct="1"/>
            <a:r>
              <a:rPr lang="sr-Latn-RS" altLang="sr-Latn-RS" sz="3200" dirty="0" smtClean="0">
                <a:latin typeface="Times New Roman" pitchFamily="18" charset="0"/>
                <a:cs typeface="Times New Roman" pitchFamily="18" charset="0"/>
              </a:rPr>
              <a:t>A deficit below 4% of GDP possible, but unsustainable</a:t>
            </a:r>
            <a:endParaRPr lang="sr-Latn-CS" altLang="sr-Latn-RS" sz="32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0" y="980728"/>
            <a:ext cx="9144000" cy="5616624"/>
          </a:xfrm>
        </p:spPr>
        <p:txBody>
          <a:bodyPr/>
          <a:lstStyle/>
          <a:p>
            <a:pPr algn="just" eaLnBrk="1" hangingPunct="1">
              <a:spcBef>
                <a:spcPts val="400"/>
              </a:spcBef>
              <a:spcAft>
                <a:spcPts val="400"/>
              </a:spcAft>
              <a:defRPr/>
            </a:pPr>
            <a:r>
              <a:rPr lang="sr-Latn-RS" sz="2400" dirty="0" smtClean="0">
                <a:latin typeface="Times New Roman" pitchFamily="18" charset="0"/>
                <a:cs typeface="Times New Roman" pitchFamily="18" charset="0"/>
              </a:rPr>
              <a:t>Consequence of inefficient enforcement of </a:t>
            </a:r>
            <a:r>
              <a:rPr lang="en-US" sz="2400" dirty="0" smtClean="0">
                <a:latin typeface="Times New Roman" pitchFamily="18" charset="0"/>
                <a:cs typeface="Times New Roman" pitchFamily="18" charset="0"/>
              </a:rPr>
              <a:t>economic </a:t>
            </a:r>
            <a:r>
              <a:rPr lang="en-GB" sz="2400" dirty="0" smtClean="0">
                <a:latin typeface="Times New Roman" pitchFamily="18" charset="0"/>
                <a:cs typeface="Times New Roman" pitchFamily="18" charset="0"/>
              </a:rPr>
              <a:t>policies</a:t>
            </a:r>
            <a:r>
              <a:rPr lang="sr-Latn-RS" sz="2400" dirty="0" smtClean="0">
                <a:latin typeface="Times New Roman" pitchFamily="18" charset="0"/>
                <a:cs typeface="Times New Roman" pitchFamily="18" charset="0"/>
              </a:rPr>
              <a:t>, not of additional improvement in fiscal trends</a:t>
            </a:r>
            <a:endParaRPr lang="sr-Cyrl-RS" sz="2400" dirty="0" smtClean="0">
              <a:latin typeface="Times New Roman" pitchFamily="18" charset="0"/>
              <a:cs typeface="Times New Roman" pitchFamily="18" charset="0"/>
            </a:endParaRPr>
          </a:p>
          <a:p>
            <a:pPr algn="just" eaLnBrk="1" hangingPunct="1">
              <a:spcBef>
                <a:spcPts val="400"/>
              </a:spcBef>
              <a:spcAft>
                <a:spcPts val="400"/>
              </a:spcAft>
              <a:defRPr/>
            </a:pPr>
            <a:r>
              <a:rPr lang="sr-Latn-RS" sz="2400" dirty="0" smtClean="0">
                <a:latin typeface="Times New Roman" pitchFamily="18" charset="0"/>
                <a:cs typeface="Times New Roman" pitchFamily="18" charset="0"/>
              </a:rPr>
              <a:t>Public investments are being implemented at a slower rate</a:t>
            </a:r>
            <a:endParaRPr lang="sr-Cyrl-RS" sz="24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In the first four months, about 15% of the planned public investments have been implemented, whereas it is common for about 20% of the plan to be realized by this point</a:t>
            </a:r>
            <a:endParaRPr lang="sr-Cyrl-RS" sz="18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If the delays continue, investment realization could come in 1 pp of GDP under plan</a:t>
            </a:r>
            <a:endParaRPr lang="sr-Cyrl-RS" sz="1800" dirty="0" smtClean="0">
              <a:latin typeface="Times New Roman" pitchFamily="18" charset="0"/>
              <a:cs typeface="Times New Roman" pitchFamily="18" charset="0"/>
            </a:endParaRPr>
          </a:p>
          <a:p>
            <a:pPr algn="just" eaLnBrk="1" hangingPunct="1">
              <a:spcBef>
                <a:spcPts val="400"/>
              </a:spcBef>
              <a:spcAft>
                <a:spcPts val="400"/>
              </a:spcAft>
              <a:defRPr/>
            </a:pPr>
            <a:r>
              <a:rPr lang="sr-Latn-RS" sz="2400" dirty="0" smtClean="0">
                <a:latin typeface="Times New Roman" pitchFamily="18" charset="0"/>
                <a:cs typeface="Times New Roman" pitchFamily="18" charset="0"/>
              </a:rPr>
              <a:t>Severance payments for excess public sector employees are delayed</a:t>
            </a:r>
            <a:endParaRPr lang="sr-Cyrl-RS" sz="24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16bn allocated in the budget for </a:t>
            </a:r>
            <a:r>
              <a:rPr lang="en-GB" sz="1800" dirty="0" smtClean="0">
                <a:latin typeface="Times New Roman" pitchFamily="18" charset="0"/>
                <a:cs typeface="Times New Roman" pitchFamily="18" charset="0"/>
              </a:rPr>
              <a:t>severance payments </a:t>
            </a:r>
            <a:r>
              <a:rPr lang="sr-Latn-RS" sz="1800" dirty="0" smtClean="0">
                <a:latin typeface="Times New Roman" pitchFamily="18" charset="0"/>
                <a:cs typeface="Times New Roman" pitchFamily="18" charset="0"/>
              </a:rPr>
              <a:t>for employees of companies in privatization, 8bn for the budget sector employees; in the first four months, little was paid</a:t>
            </a:r>
            <a:endParaRPr lang="sr-Cyrl-RS" sz="18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Solution of companies’ problems is postponed, and there is no precise plan for rationalisation of the number of employees in the budget sector</a:t>
            </a:r>
            <a:endParaRPr lang="sr-Cyrl-RS" sz="1800" dirty="0" smtClean="0">
              <a:latin typeface="Times New Roman" pitchFamily="18" charset="0"/>
              <a:cs typeface="Times New Roman" pitchFamily="18" charset="0"/>
            </a:endParaRPr>
          </a:p>
          <a:p>
            <a:pPr algn="just" eaLnBrk="1" hangingPunct="1">
              <a:spcBef>
                <a:spcPts val="400"/>
              </a:spcBef>
              <a:spcAft>
                <a:spcPts val="400"/>
              </a:spcAft>
              <a:defRPr/>
            </a:pPr>
            <a:r>
              <a:rPr lang="sr-Latn-RS" sz="2400" dirty="0" smtClean="0">
                <a:latin typeface="Times New Roman" pitchFamily="18" charset="0"/>
                <a:cs typeface="Times New Roman" pitchFamily="18" charset="0"/>
              </a:rPr>
              <a:t>Temporary savings: will increase the deficit in the years to come</a:t>
            </a:r>
            <a:endParaRPr lang="sr-Cyrl-RS" sz="2400" dirty="0">
              <a:latin typeface="Times New Roman" pitchFamily="18" charset="0"/>
              <a:cs typeface="Times New Roman" pitchFamily="18" charset="0"/>
            </a:endParaRPr>
          </a:p>
          <a:p>
            <a:pPr lvl="1" algn="just" eaLnBrk="1" hangingPunct="1">
              <a:spcBef>
                <a:spcPts val="400"/>
              </a:spcBef>
              <a:spcAft>
                <a:spcPts val="400"/>
              </a:spcAft>
              <a:defRPr/>
            </a:pPr>
            <a:r>
              <a:rPr lang="en-GB" sz="1800" dirty="0" smtClean="0">
                <a:latin typeface="Times New Roman" pitchFamily="18" charset="0"/>
                <a:cs typeface="Times New Roman" pitchFamily="18" charset="0"/>
              </a:rPr>
              <a:t>Severance</a:t>
            </a:r>
            <a:r>
              <a:rPr lang="sr-Latn-RS" sz="1800" dirty="0" smtClean="0">
                <a:latin typeface="Times New Roman" pitchFamily="18" charset="0"/>
                <a:cs typeface="Times New Roman" pitchFamily="18" charset="0"/>
              </a:rPr>
              <a:t> </a:t>
            </a:r>
            <a:r>
              <a:rPr lang="en-GB" sz="1800" dirty="0" smtClean="0">
                <a:latin typeface="Times New Roman" pitchFamily="18" charset="0"/>
                <a:cs typeface="Times New Roman" pitchFamily="18" charset="0"/>
              </a:rPr>
              <a:t>payments</a:t>
            </a:r>
            <a:r>
              <a:rPr lang="sr-Latn-RS" sz="1800" dirty="0" smtClean="0">
                <a:latin typeface="Times New Roman" pitchFamily="18" charset="0"/>
                <a:cs typeface="Times New Roman" pitchFamily="18" charset="0"/>
              </a:rPr>
              <a:t> </a:t>
            </a:r>
            <a:r>
              <a:rPr lang="en-GB" sz="1800" dirty="0" smtClean="0">
                <a:latin typeface="Times New Roman" pitchFamily="18" charset="0"/>
                <a:cs typeface="Times New Roman" pitchFamily="18" charset="0"/>
              </a:rPr>
              <a:t>will</a:t>
            </a:r>
            <a:r>
              <a:rPr lang="sr-Latn-RS" sz="1800" dirty="0" smtClean="0">
                <a:latin typeface="Times New Roman" pitchFamily="18" charset="0"/>
                <a:cs typeface="Times New Roman" pitchFamily="18" charset="0"/>
              </a:rPr>
              <a:t> be there waiting in the upcoming years, as will unconstructed roads and other infrastructure</a:t>
            </a:r>
            <a:endParaRPr lang="sr-Cyrl-RS" sz="2400" dirty="0" smtClean="0">
              <a:latin typeface="Times New Roman" pitchFamily="18" charset="0"/>
              <a:cs typeface="Times New Roman" pitchFamily="18" charset="0"/>
            </a:endParaRPr>
          </a:p>
          <a:p>
            <a:pPr marL="0" indent="0" algn="just" eaLnBrk="1" hangingPunct="1">
              <a:spcBef>
                <a:spcPts val="400"/>
              </a:spcBef>
              <a:spcAft>
                <a:spcPts val="400"/>
              </a:spcAft>
              <a:buNone/>
              <a:defRPr/>
            </a:pPr>
            <a:endParaRPr lang="sr-Cyrl-RS" sz="2400" dirty="0" smtClean="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5</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1202061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 y="188465"/>
            <a:ext cx="9144001" cy="884163"/>
          </a:xfrm>
        </p:spPr>
        <p:txBody>
          <a:bodyPr/>
          <a:lstStyle/>
          <a:p>
            <a:pPr eaLnBrk="1" hangingPunct="1"/>
            <a:r>
              <a:rPr lang="sr-Latn-RS" altLang="sr-Latn-RS" sz="3300" dirty="0" smtClean="0">
                <a:latin typeface="Times New Roman" pitchFamily="18" charset="0"/>
                <a:cs typeface="Times New Roman" pitchFamily="18" charset="0"/>
              </a:rPr>
              <a:t>Planned expenditures for salaries in the budget sector will be realized, even without significant lay-offs</a:t>
            </a:r>
            <a:endParaRPr lang="sr-Latn-CS" altLang="sr-Latn-RS" sz="33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31457" y="1484784"/>
            <a:ext cx="8933032" cy="5400600"/>
          </a:xfrm>
        </p:spPr>
        <p:txBody>
          <a:bodyPr/>
          <a:lstStyle/>
          <a:p>
            <a:pPr algn="just" eaLnBrk="1" hangingPunct="1">
              <a:spcBef>
                <a:spcPts val="600"/>
              </a:spcBef>
              <a:spcAft>
                <a:spcPts val="600"/>
              </a:spcAft>
              <a:defRPr/>
            </a:pPr>
            <a:r>
              <a:rPr lang="sr-Latn-RS" sz="2400" dirty="0" smtClean="0">
                <a:latin typeface="Times New Roman" pitchFamily="18" charset="0"/>
                <a:cs typeface="Times New Roman" pitchFamily="18" charset="0"/>
              </a:rPr>
              <a:t>Planned spendings reduction for employees in 2015 was primarily based on the salary cut and downsizing</a:t>
            </a:r>
          </a:p>
          <a:p>
            <a:pPr algn="just" eaLnBrk="1" hangingPunct="1">
              <a:spcBef>
                <a:spcPts val="600"/>
              </a:spcBef>
              <a:spcAft>
                <a:spcPts val="600"/>
              </a:spcAft>
              <a:defRPr/>
            </a:pPr>
            <a:r>
              <a:rPr lang="sr-Latn-RS" sz="2400" dirty="0" smtClean="0">
                <a:latin typeface="Times New Roman" pitchFamily="18" charset="0"/>
                <a:cs typeface="Times New Roman" pitchFamily="18" charset="0"/>
              </a:rPr>
              <a:t>Even though there will be no lay-offs in 2015, or there will be fewer than planned, the budgeted expenditures for salaries will be realized</a:t>
            </a:r>
            <a:endParaRPr lang="sr-Cyrl-RS" sz="2400" dirty="0">
              <a:latin typeface="Times New Roman" pitchFamily="18" charset="0"/>
              <a:cs typeface="Times New Roman" pitchFamily="18" charset="0"/>
            </a:endParaRPr>
          </a:p>
          <a:p>
            <a:pPr marL="800100" lvl="1" indent="-342900" algn="just" eaLnBrk="1" hangingPunct="1">
              <a:spcBef>
                <a:spcPts val="600"/>
              </a:spcBef>
              <a:spcAft>
                <a:spcPts val="600"/>
              </a:spcAft>
              <a:buFont typeface="+mj-lt"/>
              <a:buAutoNum type="arabicPeriod"/>
              <a:defRPr/>
            </a:pPr>
            <a:r>
              <a:rPr lang="sr-Latn-RS" sz="2000" dirty="0" smtClean="0">
                <a:latin typeface="Times New Roman" pitchFamily="18" charset="0"/>
                <a:cs typeface="Times New Roman" pitchFamily="18" charset="0"/>
              </a:rPr>
              <a:t>The years of service are calculated differently – taking only the time spent with the last employer into consideration</a:t>
            </a:r>
          </a:p>
          <a:p>
            <a:pPr marL="800100" lvl="1" indent="-342900" algn="just" eaLnBrk="1" hangingPunct="1">
              <a:spcBef>
                <a:spcPts val="600"/>
              </a:spcBef>
              <a:spcAft>
                <a:spcPts val="600"/>
              </a:spcAft>
              <a:buFont typeface="+mj-lt"/>
              <a:buAutoNum type="arabicPeriod"/>
              <a:defRPr/>
            </a:pPr>
            <a:r>
              <a:rPr lang="sr-Latn-RS" sz="2000" dirty="0" smtClean="0">
                <a:latin typeface="Times New Roman" pitchFamily="18" charset="0"/>
                <a:cs typeface="Times New Roman" pitchFamily="18" charset="0"/>
              </a:rPr>
              <a:t>Working in shifts has been abolished as a salary increment, and other salary increments have been decreased</a:t>
            </a:r>
            <a:endParaRPr lang="sr-Cyrl-RS" sz="2000" dirty="0" smtClean="0">
              <a:latin typeface="Times New Roman" pitchFamily="18" charset="0"/>
              <a:cs typeface="Times New Roman" pitchFamily="18" charset="0"/>
            </a:endParaRPr>
          </a:p>
          <a:p>
            <a:pPr marL="800100" lvl="1" indent="-342900" algn="just" eaLnBrk="1" hangingPunct="1">
              <a:spcBef>
                <a:spcPts val="600"/>
              </a:spcBef>
              <a:spcAft>
                <a:spcPts val="600"/>
              </a:spcAft>
              <a:buFont typeface="+mj-lt"/>
              <a:buAutoNum type="arabicPeriod"/>
              <a:defRPr/>
            </a:pPr>
            <a:r>
              <a:rPr lang="sr-Latn-RS" sz="2000" dirty="0" smtClean="0">
                <a:latin typeface="Times New Roman" pitchFamily="18" charset="0"/>
                <a:cs typeface="Times New Roman" pitchFamily="18" charset="0"/>
              </a:rPr>
              <a:t>The</a:t>
            </a:r>
            <a:r>
              <a:rPr lang="sr-Latn-RS" sz="2000" dirty="0" smtClean="0">
                <a:solidFill>
                  <a:srgbClr val="FF0000"/>
                </a:solidFill>
                <a:latin typeface="Times New Roman" pitchFamily="18" charset="0"/>
                <a:cs typeface="Times New Roman" pitchFamily="18" charset="0"/>
              </a:rPr>
              <a:t> </a:t>
            </a:r>
            <a:r>
              <a:rPr lang="sr-Latn-RS" sz="2000" dirty="0" smtClean="0">
                <a:latin typeface="Times New Roman" pitchFamily="18" charset="0"/>
                <a:cs typeface="Times New Roman" pitchFamily="18" charset="0"/>
              </a:rPr>
              <a:t>outflow of </a:t>
            </a:r>
            <a:r>
              <a:rPr lang="en-GB" sz="2000" dirty="0" smtClean="0">
                <a:latin typeface="Times New Roman" pitchFamily="18" charset="0"/>
                <a:cs typeface="Times New Roman" pitchFamily="18" charset="0"/>
              </a:rPr>
              <a:t>employees</a:t>
            </a:r>
            <a:r>
              <a:rPr lang="sr-Latn-RS" sz="2000" dirty="0" smtClean="0">
                <a:latin typeface="Times New Roman" pitchFamily="18" charset="0"/>
                <a:cs typeface="Times New Roman" pitchFamily="18" charset="0"/>
              </a:rPr>
              <a:t> </a:t>
            </a:r>
            <a:r>
              <a:rPr lang="en-GB" sz="2000" dirty="0" smtClean="0">
                <a:latin typeface="Times New Roman" pitchFamily="18" charset="0"/>
                <a:cs typeface="Times New Roman" pitchFamily="18" charset="0"/>
              </a:rPr>
              <a:t>into</a:t>
            </a:r>
            <a:r>
              <a:rPr lang="sr-Latn-RS" sz="2000" dirty="0" smtClean="0">
                <a:latin typeface="Times New Roman" pitchFamily="18" charset="0"/>
                <a:cs typeface="Times New Roman" pitchFamily="18" charset="0"/>
              </a:rPr>
              <a:t> </a:t>
            </a:r>
            <a:r>
              <a:rPr lang="en-GB" sz="2000" dirty="0" smtClean="0">
                <a:latin typeface="Times New Roman" pitchFamily="18" charset="0"/>
                <a:cs typeface="Times New Roman" pitchFamily="18" charset="0"/>
              </a:rPr>
              <a:t>retirement</a:t>
            </a:r>
            <a:r>
              <a:rPr lang="sr-Latn-R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attrition rate) </a:t>
            </a:r>
            <a:r>
              <a:rPr lang="en-GB" sz="2000" dirty="0" smtClean="0">
                <a:latin typeface="Times New Roman" pitchFamily="18" charset="0"/>
                <a:cs typeface="Times New Roman" pitchFamily="18" charset="0"/>
              </a:rPr>
              <a:t>increased</a:t>
            </a:r>
            <a:r>
              <a:rPr lang="sr-Latn-RS" sz="2000" dirty="0" smtClean="0">
                <a:latin typeface="Times New Roman" pitchFamily="18" charset="0"/>
                <a:cs typeface="Times New Roman" pitchFamily="18" charset="0"/>
              </a:rPr>
              <a:t> at the end of last year, to avoid more stringent retirement conditions that came into force in 2015</a:t>
            </a:r>
            <a:endParaRPr lang="sr-Cyrl-RS" sz="2000" dirty="0" smtClean="0">
              <a:latin typeface="Times New Roman" pitchFamily="18" charset="0"/>
              <a:cs typeface="Times New Roman" pitchFamily="18" charset="0"/>
            </a:endParaRPr>
          </a:p>
          <a:p>
            <a:pPr marL="457200" lvl="1" indent="0" algn="just" eaLnBrk="1" hangingPunct="1">
              <a:spcBef>
                <a:spcPts val="400"/>
              </a:spcBef>
              <a:spcAft>
                <a:spcPts val="400"/>
              </a:spcAft>
              <a:buNone/>
              <a:defRPr/>
            </a:pPr>
            <a:endParaRPr lang="sr-Cyrl-RS" sz="18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6</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4244592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1456" y="188640"/>
            <a:ext cx="9144001" cy="648246"/>
          </a:xfrm>
        </p:spPr>
        <p:txBody>
          <a:bodyPr/>
          <a:lstStyle/>
          <a:p>
            <a:pPr eaLnBrk="1" hangingPunct="1"/>
            <a:r>
              <a:rPr lang="sr-Latn-RS" altLang="sr-Latn-RS" sz="3300" dirty="0" smtClean="0">
                <a:latin typeface="Times New Roman" pitchFamily="18" charset="0"/>
                <a:cs typeface="Times New Roman" pitchFamily="18" charset="0"/>
              </a:rPr>
              <a:t>Lay-offs in 2015 are still necessary</a:t>
            </a:r>
            <a:endParaRPr lang="sr-Latn-CS" altLang="sr-Latn-RS" sz="33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31456" y="1124744"/>
            <a:ext cx="9112543" cy="5733256"/>
          </a:xfrm>
        </p:spPr>
        <p:txBody>
          <a:bodyPr/>
          <a:lstStyle/>
          <a:p>
            <a:pPr algn="just" eaLnBrk="1" hangingPunct="1">
              <a:spcBef>
                <a:spcPts val="400"/>
              </a:spcBef>
              <a:spcAft>
                <a:spcPts val="400"/>
              </a:spcAft>
              <a:defRPr/>
            </a:pPr>
            <a:r>
              <a:rPr lang="sr-Latn-RS" sz="2400" dirty="0" smtClean="0">
                <a:latin typeface="Times New Roman" pitchFamily="18" charset="0"/>
                <a:cs typeface="Times New Roman" pitchFamily="18" charset="0"/>
              </a:rPr>
              <a:t>To realize fiscal plans for 2016, the announced lay-off of 9,000 employees needs to be enforced by the end of 2015</a:t>
            </a:r>
            <a:endParaRPr lang="sr-Cyrl-RS" sz="24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One of the main measures for deficit decrease in 2016 is the decrease in expenditures for salaries by 5%</a:t>
            </a: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For this plan to become a reality, the savings need to be effectuated from 1.1.2016, i.e. 9,000 excess employees in the budget sector need to be laid off by the end of 2015</a:t>
            </a:r>
            <a:endParaRPr lang="sr-Cyrl-RS" sz="18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Otherwise it would be necessary to lay off about 10% of employees in 2016 in order to realize the fiscal plans for 2016: socially and politically unfeasible</a:t>
            </a:r>
            <a:endParaRPr lang="sr-Cyrl-RS" sz="1800" dirty="0" smtClean="0">
              <a:latin typeface="Times New Roman" pitchFamily="18" charset="0"/>
              <a:cs typeface="Times New Roman" pitchFamily="18" charset="0"/>
            </a:endParaRPr>
          </a:p>
          <a:p>
            <a:pPr algn="just" eaLnBrk="1" hangingPunct="1">
              <a:spcBef>
                <a:spcPts val="400"/>
              </a:spcBef>
              <a:spcAft>
                <a:spcPts val="400"/>
              </a:spcAft>
              <a:defRPr/>
            </a:pPr>
            <a:r>
              <a:rPr lang="sr-Latn-RS" sz="2400" dirty="0" smtClean="0">
                <a:latin typeface="Times New Roman" pitchFamily="18" charset="0"/>
                <a:cs typeface="Times New Roman" pitchFamily="18" charset="0"/>
              </a:rPr>
              <a:t>Ministry of State Administration has already announced lay-offs for 9,000 employees in 2015</a:t>
            </a:r>
            <a:endParaRPr lang="sr-Cyrl-RS" sz="24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However, no precise plan</a:t>
            </a:r>
            <a:endParaRPr lang="sr-Cyrl-RS" sz="1800" dirty="0" smtClean="0">
              <a:latin typeface="Times New Roman" pitchFamily="18" charset="0"/>
              <a:cs typeface="Times New Roman" pitchFamily="18" charset="0"/>
            </a:endParaRPr>
          </a:p>
          <a:p>
            <a:pPr lvl="2" algn="just" eaLnBrk="1" hangingPunct="1">
              <a:spcBef>
                <a:spcPts val="400"/>
              </a:spcBef>
              <a:spcAft>
                <a:spcPts val="400"/>
              </a:spcAft>
              <a:buFont typeface="Arial" panose="020B0604020202020204" pitchFamily="34" charset="0"/>
              <a:buChar char="•"/>
              <a:defRPr/>
            </a:pPr>
            <a:r>
              <a:rPr lang="sr-Latn-RS" sz="1600" dirty="0" smtClean="0">
                <a:latin typeface="Times New Roman" pitchFamily="18" charset="0"/>
                <a:cs typeface="Times New Roman" pitchFamily="18" charset="0"/>
              </a:rPr>
              <a:t>All that is known is that a half of these excess employees are in local governments and the other half at the level of the Republic</a:t>
            </a:r>
            <a:endParaRPr lang="sr-Cyrl-RS" sz="16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The question is whether competent Ministries accept the analysis of the Ministry of State Administration and when they will initiate reforms in their sectors</a:t>
            </a:r>
            <a:endParaRPr lang="sr-Cyrl-RS" sz="1800" dirty="0" smtClean="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7</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2776337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116632"/>
            <a:ext cx="9143999" cy="1080120"/>
          </a:xfrm>
        </p:spPr>
        <p:txBody>
          <a:bodyPr/>
          <a:lstStyle/>
          <a:p>
            <a:pPr eaLnBrk="1" hangingPunct="1"/>
            <a:r>
              <a:rPr lang="sr-Latn-RS" altLang="sr-Latn-RS" sz="3300" dirty="0" smtClean="0">
                <a:latin typeface="Times New Roman" pitchFamily="18" charset="0"/>
                <a:cs typeface="Times New Roman" pitchFamily="18" charset="0"/>
              </a:rPr>
              <a:t>High expenditures for interests and a high deficit in 2015 </a:t>
            </a:r>
            <a:r>
              <a:rPr lang="sr-Cyrl-RS" altLang="sr-Latn-RS" sz="3300" dirty="0" smtClean="0">
                <a:latin typeface="Times New Roman" pitchFamily="18" charset="0"/>
                <a:cs typeface="Times New Roman" pitchFamily="18" charset="0"/>
                <a:sym typeface="Wingdings" panose="05000000000000000000" pitchFamily="2" charset="2"/>
              </a:rPr>
              <a:t> </a:t>
            </a:r>
            <a:r>
              <a:rPr lang="sr-Latn-RS" altLang="sr-Latn-RS" sz="3300" dirty="0" smtClean="0">
                <a:latin typeface="Times New Roman" pitchFamily="18" charset="0"/>
                <a:cs typeface="Times New Roman" pitchFamily="18" charset="0"/>
                <a:sym typeface="Wingdings" panose="05000000000000000000" pitchFamily="2" charset="2"/>
              </a:rPr>
              <a:t>at least three more years of fiscal consolidation</a:t>
            </a:r>
            <a:endParaRPr lang="sr-Latn-CS" altLang="sr-Latn-RS" sz="33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31456" y="1484784"/>
            <a:ext cx="9112543" cy="5373216"/>
          </a:xfrm>
        </p:spPr>
        <p:txBody>
          <a:bodyPr/>
          <a:lstStyle/>
          <a:p>
            <a:pPr algn="just" eaLnBrk="1" hangingPunct="1">
              <a:spcBef>
                <a:spcPts val="400"/>
              </a:spcBef>
              <a:spcAft>
                <a:spcPts val="400"/>
              </a:spcAft>
              <a:defRPr/>
            </a:pPr>
            <a:r>
              <a:rPr lang="sr-Latn-RS" sz="2400" dirty="0" smtClean="0">
                <a:latin typeface="Times New Roman" pitchFamily="18" charset="0"/>
                <a:cs typeface="Times New Roman" pitchFamily="18" charset="0"/>
              </a:rPr>
              <a:t>Expenditures for </a:t>
            </a:r>
            <a:r>
              <a:rPr lang="en-GB" sz="2400" dirty="0" smtClean="0">
                <a:latin typeface="Times New Roman" pitchFamily="18" charset="0"/>
                <a:cs typeface="Times New Roman" pitchFamily="18" charset="0"/>
              </a:rPr>
              <a:t>interest</a:t>
            </a:r>
            <a:r>
              <a:rPr lang="en-US" sz="2400" dirty="0" smtClean="0">
                <a:latin typeface="Times New Roman" pitchFamily="18" charset="0"/>
                <a:cs typeface="Times New Roman" pitchFamily="18" charset="0"/>
              </a:rPr>
              <a:t> payment</a:t>
            </a:r>
            <a:r>
              <a:rPr lang="sr-Latn-RS" sz="2400" dirty="0" smtClean="0">
                <a:latin typeface="Times New Roman" pitchFamily="18" charset="0"/>
                <a:cs typeface="Times New Roman" pitchFamily="18" charset="0"/>
              </a:rPr>
              <a:t> will exceed 1.1 bn Euros (3.5% of GDP) in 2015 – among the highest in Europe</a:t>
            </a:r>
            <a:endParaRPr lang="sr-Cyrl-RS" sz="24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Only 6 European countries have higher interests spendings relative to their GDP</a:t>
            </a: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For instance, Greece with a debt of 180% of GDP pays only 0.7 pp of GDP more for interests than Serbia and by 2017, the interests in Serbia will reach 4%, practically cancelling out the difference in comparison to Greece</a:t>
            </a:r>
            <a:endParaRPr lang="sr-Cyrl-RS" sz="18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We spend more on interests than we do on public investments, which are the best type of public spendings (122 bn budgeted for investments, while interests will exceed 140 bn dinars in 2015)</a:t>
            </a:r>
            <a:endParaRPr lang="sr-Cyrl-RS" sz="1800" dirty="0" smtClean="0">
              <a:latin typeface="Times New Roman" pitchFamily="18" charset="0"/>
              <a:cs typeface="Times New Roman" pitchFamily="18" charset="0"/>
            </a:endParaRPr>
          </a:p>
          <a:p>
            <a:pPr lvl="1" algn="just" eaLnBrk="1" hangingPunct="1">
              <a:spcBef>
                <a:spcPts val="400"/>
              </a:spcBef>
              <a:spcAft>
                <a:spcPts val="400"/>
              </a:spcAft>
              <a:defRPr/>
            </a:pPr>
            <a:endParaRPr lang="sr-Cyrl-RS" sz="1800" dirty="0" smtClean="0">
              <a:latin typeface="Times New Roman" pitchFamily="18" charset="0"/>
              <a:cs typeface="Times New Roman" pitchFamily="18" charset="0"/>
            </a:endParaRPr>
          </a:p>
          <a:p>
            <a:pPr algn="just" eaLnBrk="1" hangingPunct="1">
              <a:spcBef>
                <a:spcPts val="400"/>
              </a:spcBef>
              <a:spcAft>
                <a:spcPts val="400"/>
              </a:spcAft>
              <a:defRPr/>
            </a:pPr>
            <a:r>
              <a:rPr lang="sr-Latn-RS" sz="2400" dirty="0" smtClean="0">
                <a:latin typeface="Times New Roman" pitchFamily="18" charset="0"/>
                <a:cs typeface="Times New Roman" pitchFamily="18" charset="0"/>
              </a:rPr>
              <a:t>No room for giving up on fiscal consolidation measures</a:t>
            </a:r>
            <a:endParaRPr lang="sr-Cyrl-RS" sz="2400" dirty="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In the upcoming years, expenditures for interests will increase by about 0.5% of GDP on average</a:t>
            </a: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This means that each following year it will be necessary to save on expenditures (or increase revenues) by the same amount just to keep the deficit at the current level</a:t>
            </a:r>
            <a:endParaRPr lang="sr-Cyrl-RS" sz="1800" dirty="0">
              <a:latin typeface="Times New Roman" pitchFamily="18" charset="0"/>
              <a:cs typeface="Times New Roman" pitchFamily="18" charset="0"/>
            </a:endParaRPr>
          </a:p>
          <a:p>
            <a:pPr algn="just" eaLnBrk="1" hangingPunct="1">
              <a:spcBef>
                <a:spcPts val="400"/>
              </a:spcBef>
              <a:spcAft>
                <a:spcPts val="400"/>
              </a:spcAft>
              <a:defRPr/>
            </a:pPr>
            <a:endParaRPr lang="sr-Cyrl-RS" sz="2400" dirty="0" smtClean="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8</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3278708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 y="260474"/>
            <a:ext cx="9144001" cy="648246"/>
          </a:xfrm>
        </p:spPr>
        <p:txBody>
          <a:bodyPr/>
          <a:lstStyle/>
          <a:p>
            <a:pPr eaLnBrk="1" hangingPunct="1"/>
            <a:r>
              <a:rPr lang="sr-Latn-RS" altLang="sr-Latn-RS" sz="3300" dirty="0" smtClean="0">
                <a:latin typeface="Times New Roman" pitchFamily="18" charset="0"/>
                <a:cs typeface="Times New Roman" pitchFamily="18" charset="0"/>
              </a:rPr>
              <a:t>Expected economic growth leaves no room for fiscal relaxation</a:t>
            </a:r>
            <a:endParaRPr lang="sr-Latn-CS" altLang="sr-Latn-RS" sz="33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0" y="1196752"/>
            <a:ext cx="9144000" cy="5661248"/>
          </a:xfrm>
        </p:spPr>
        <p:txBody>
          <a:bodyPr/>
          <a:lstStyle/>
          <a:p>
            <a:pPr algn="just" eaLnBrk="1" hangingPunct="1">
              <a:spcBef>
                <a:spcPts val="400"/>
              </a:spcBef>
              <a:spcAft>
                <a:spcPts val="400"/>
              </a:spcAft>
              <a:defRPr/>
            </a:pPr>
            <a:r>
              <a:rPr lang="sr-Latn-RS" sz="2300" dirty="0" smtClean="0">
                <a:latin typeface="Times New Roman" pitchFamily="18" charset="0"/>
                <a:cs typeface="Times New Roman" pitchFamily="18" charset="0"/>
              </a:rPr>
              <a:t>At the moment, we retain our assessment for 2015: a 0.5% drop in GDP</a:t>
            </a:r>
            <a:endParaRPr lang="sr-Cyrl-RS" sz="23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This is indicated by a </a:t>
            </a:r>
            <a:r>
              <a:rPr lang="en-GB" sz="1800" dirty="0" smtClean="0">
                <a:latin typeface="Times New Roman" pitchFamily="18" charset="0"/>
                <a:cs typeface="Times New Roman" pitchFamily="18" charset="0"/>
              </a:rPr>
              <a:t>large</a:t>
            </a:r>
            <a:r>
              <a:rPr lang="sr-Latn-R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year-on-year </a:t>
            </a:r>
            <a:r>
              <a:rPr lang="sr-Latn-RS" sz="1800" dirty="0" smtClean="0">
                <a:latin typeface="Times New Roman" pitchFamily="18" charset="0"/>
                <a:cs typeface="Times New Roman" pitchFamily="18" charset="0"/>
              </a:rPr>
              <a:t>drop in the first quarter of about 1.8%</a:t>
            </a: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Recession has been present since the second half of 2013, it is not to be blamed on floods or fiscal consolidation</a:t>
            </a:r>
            <a:endParaRPr lang="sr-Cyrl-RS" sz="1800" dirty="0" smtClean="0">
              <a:latin typeface="Times New Roman" pitchFamily="18" charset="0"/>
              <a:cs typeface="Times New Roman" pitchFamily="18" charset="0"/>
            </a:endParaRPr>
          </a:p>
          <a:p>
            <a:pPr algn="just" eaLnBrk="1" hangingPunct="1">
              <a:spcBef>
                <a:spcPts val="400"/>
              </a:spcBef>
              <a:spcAft>
                <a:spcPts val="400"/>
              </a:spcAft>
              <a:defRPr/>
            </a:pPr>
            <a:r>
              <a:rPr lang="sr-Latn-RS" sz="2300" dirty="0" smtClean="0">
                <a:latin typeface="Times New Roman" pitchFamily="18" charset="0"/>
                <a:cs typeface="Times New Roman" pitchFamily="18" charset="0"/>
              </a:rPr>
              <a:t>Many open issues could have a significant effect on GDP in 2015</a:t>
            </a:r>
            <a:endParaRPr lang="sr-Cyrl-RS" sz="23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A highly successful agricultural season could increase the GDP growth above 0%, while an unsuccessful one could  decrease it below -0.5%</a:t>
            </a:r>
            <a:endParaRPr lang="sr-Cyrl-RS" sz="1800" dirty="0" smtClean="0">
              <a:latin typeface="Times New Roman" pitchFamily="18" charset="0"/>
              <a:cs typeface="Times New Roman" pitchFamily="18" charset="0"/>
            </a:endParaRPr>
          </a:p>
          <a:p>
            <a:pPr algn="just" eaLnBrk="1" hangingPunct="1">
              <a:spcBef>
                <a:spcPts val="400"/>
              </a:spcBef>
              <a:spcAft>
                <a:spcPts val="400"/>
              </a:spcAft>
              <a:defRPr/>
            </a:pPr>
            <a:r>
              <a:rPr lang="sr-Latn-RS" sz="2300" dirty="0" smtClean="0">
                <a:latin typeface="Times New Roman" pitchFamily="18" charset="0"/>
                <a:cs typeface="Times New Roman" pitchFamily="18" charset="0"/>
              </a:rPr>
              <a:t>No signs of sustainable recovery – growth of net export and investments</a:t>
            </a:r>
            <a:endParaRPr lang="sr-Cyrl-RS" sz="23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In the first quarter, there was a solid </a:t>
            </a:r>
            <a:r>
              <a:rPr lang="en-US" sz="1800" dirty="0" smtClean="0">
                <a:latin typeface="Times New Roman" pitchFamily="18" charset="0"/>
                <a:cs typeface="Times New Roman" pitchFamily="18" charset="0"/>
              </a:rPr>
              <a:t>y-o-y </a:t>
            </a:r>
            <a:r>
              <a:rPr lang="en-GB" sz="1800" dirty="0" smtClean="0">
                <a:latin typeface="Times New Roman" pitchFamily="18" charset="0"/>
                <a:cs typeface="Times New Roman" pitchFamily="18" charset="0"/>
              </a:rPr>
              <a:t>growth</a:t>
            </a:r>
            <a:r>
              <a:rPr lang="sr-Latn-RS" sz="1800" dirty="0" smtClean="0">
                <a:latin typeface="Times New Roman" pitchFamily="18" charset="0"/>
                <a:cs typeface="Times New Roman" pitchFamily="18" charset="0"/>
              </a:rPr>
              <a:t> in investments of 4.4% , but due to the structure of this growth it is uncertain if it can continue until the end of the year</a:t>
            </a:r>
            <a:endParaRPr lang="sr-Cyrl-RS" sz="1800" dirty="0" smtClean="0">
              <a:latin typeface="Times New Roman" pitchFamily="18" charset="0"/>
              <a:cs typeface="Times New Roman" pitchFamily="18" charset="0"/>
            </a:endParaRPr>
          </a:p>
          <a:p>
            <a:pPr lvl="1" algn="just" eaLnBrk="1" hangingPunct="1">
              <a:spcBef>
                <a:spcPts val="400"/>
              </a:spcBef>
              <a:spcAft>
                <a:spcPts val="400"/>
              </a:spcAft>
              <a:defRPr/>
            </a:pPr>
            <a:r>
              <a:rPr lang="sr-Latn-RS" sz="1800" dirty="0" smtClean="0">
                <a:latin typeface="Times New Roman" pitchFamily="18" charset="0"/>
                <a:cs typeface="Times New Roman" pitchFamily="18" charset="0"/>
              </a:rPr>
              <a:t>Net export has even dropped in the first quarter</a:t>
            </a:r>
            <a:endParaRPr lang="sr-Cyrl-RS" sz="1800" dirty="0" smtClean="0">
              <a:latin typeface="Times New Roman" pitchFamily="18" charset="0"/>
              <a:cs typeface="Times New Roman" pitchFamily="18" charset="0"/>
            </a:endParaRPr>
          </a:p>
          <a:p>
            <a:pPr algn="just" eaLnBrk="1" hangingPunct="1">
              <a:spcBef>
                <a:spcPts val="400"/>
              </a:spcBef>
              <a:spcAft>
                <a:spcPts val="400"/>
              </a:spcAft>
              <a:defRPr/>
            </a:pPr>
            <a:r>
              <a:rPr lang="sr-Latn-RS" sz="2300" dirty="0" smtClean="0">
                <a:latin typeface="Times New Roman" pitchFamily="18" charset="0"/>
                <a:cs typeface="Times New Roman" pitchFamily="18" charset="0"/>
              </a:rPr>
              <a:t>Independent of GDP growth rate that will be achieved, economic activity trends indicated by the start of 2015 cannot be evaluated as positive</a:t>
            </a:r>
            <a:endParaRPr lang="sr-Cyrl-RS" sz="2300" dirty="0" smtClean="0">
              <a:latin typeface="Times New Roman" pitchFamily="18" charset="0"/>
              <a:cs typeface="Times New Roman" pitchFamily="18" charset="0"/>
            </a:endParaRPr>
          </a:p>
          <a:p>
            <a:pPr marL="0" indent="0" algn="just" eaLnBrk="1" hangingPunct="1">
              <a:spcBef>
                <a:spcPts val="400"/>
              </a:spcBef>
              <a:spcAft>
                <a:spcPts val="400"/>
              </a:spcAft>
              <a:buNone/>
              <a:defRPr/>
            </a:pPr>
            <a:endParaRPr lang="sr-Cyrl-RS" sz="2200" dirty="0" smtClean="0">
              <a:latin typeface="Times New Roman" pitchFamily="18" charset="0"/>
              <a:cs typeface="Times New Roman" pitchFamily="18" charset="0"/>
            </a:endParaRPr>
          </a:p>
          <a:p>
            <a:pPr lvl="1" algn="just" eaLnBrk="1" hangingPunct="1">
              <a:spcBef>
                <a:spcPts val="400"/>
              </a:spcBef>
              <a:spcAft>
                <a:spcPts val="400"/>
              </a:spcAft>
              <a:defRPr/>
            </a:pPr>
            <a:endParaRPr lang="sr-Cyrl-RS" sz="1800" dirty="0" smtClean="0">
              <a:latin typeface="Times New Roman" pitchFamily="18" charset="0"/>
              <a:cs typeface="Times New Roman" pitchFamily="18" charset="0"/>
            </a:endParaRPr>
          </a:p>
          <a:p>
            <a:pPr marL="457200" lvl="1" indent="0" algn="just" eaLnBrk="1" hangingPunct="1">
              <a:spcBef>
                <a:spcPts val="400"/>
              </a:spcBef>
              <a:spcAft>
                <a:spcPts val="400"/>
              </a:spcAft>
              <a:buNone/>
              <a:defRPr/>
            </a:pPr>
            <a:endParaRPr lang="sr-Cyrl-RS" sz="1800" dirty="0" smtClean="0">
              <a:latin typeface="Times New Roman" pitchFamily="18" charset="0"/>
              <a:cs typeface="Times New Roman" pitchFamily="18" charset="0"/>
            </a:endParaRPr>
          </a:p>
          <a:p>
            <a:pPr marL="457200" lvl="1" indent="0" algn="just" eaLnBrk="1" hangingPunct="1">
              <a:spcBef>
                <a:spcPts val="400"/>
              </a:spcBef>
              <a:spcAft>
                <a:spcPts val="400"/>
              </a:spcAft>
              <a:buNone/>
              <a:defRPr/>
            </a:pPr>
            <a:endParaRPr lang="sr-Cyrl-RS" sz="1900" dirty="0" smtClean="0">
              <a:latin typeface="Times New Roman" pitchFamily="18" charset="0"/>
              <a:cs typeface="Times New Roman" pitchFamily="18" charset="0"/>
            </a:endParaRPr>
          </a:p>
          <a:p>
            <a:pPr lvl="1" algn="just" eaLnBrk="1" hangingPunct="1">
              <a:spcBef>
                <a:spcPts val="400"/>
              </a:spcBef>
              <a:spcAft>
                <a:spcPts val="400"/>
              </a:spcAft>
              <a:defRPr/>
            </a:pPr>
            <a:endParaRPr lang="sr-Cyrl-RS" sz="1400" dirty="0" smtClean="0">
              <a:latin typeface="Times New Roman" pitchFamily="18" charset="0"/>
              <a:cs typeface="Times New Roman" pitchFamily="18" charset="0"/>
            </a:endParaRPr>
          </a:p>
          <a:p>
            <a:pPr marL="457200" lvl="1" indent="0" algn="just" eaLnBrk="1" hangingPunct="1">
              <a:spcBef>
                <a:spcPts val="400"/>
              </a:spcBef>
              <a:spcAft>
                <a:spcPts val="400"/>
              </a:spcAft>
              <a:buNone/>
              <a:defRPr/>
            </a:pPr>
            <a:endParaRPr lang="sr-Cyrl-RS" sz="1900" dirty="0" smtClean="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9</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435948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3470</TotalTime>
  <Words>2316</Words>
  <Application>Microsoft Office PowerPoint</Application>
  <PresentationFormat>On-screen Show (4:3)</PresentationFormat>
  <Paragraphs>236</Paragraphs>
  <Slides>20</Slides>
  <Notes>11</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1_Office Theme</vt:lpstr>
      <vt:lpstr>2_Office Theme</vt:lpstr>
      <vt:lpstr>PowerPoint Presentation</vt:lpstr>
      <vt:lpstr>Fiscal plans for 2015 are being realized, but key reforms have not been initiated</vt:lpstr>
      <vt:lpstr>Public sector reforms are essential</vt:lpstr>
      <vt:lpstr>In 2015, fiscal deficit could be a little under 5% of GDP: good, sustainable</vt:lpstr>
      <vt:lpstr>A deficit below 4% of GDP possible, but unsustainable</vt:lpstr>
      <vt:lpstr>Planned expenditures for salaries in the budget sector will be realized, even without significant lay-offs</vt:lpstr>
      <vt:lpstr>Lay-offs in 2015 are still necessary</vt:lpstr>
      <vt:lpstr>High expenditures for interests and a high deficit in 2015  at least three more years of fiscal consolidation</vt:lpstr>
      <vt:lpstr>Expected economic growth leaves no room for fiscal relaxation</vt:lpstr>
      <vt:lpstr>Reforms – the main leverage for deficit decrease after 2015</vt:lpstr>
      <vt:lpstr>Strong public revenue collection</vt:lpstr>
      <vt:lpstr>Dividends and profit from public companies</vt:lpstr>
      <vt:lpstr>Tax income</vt:lpstr>
      <vt:lpstr>Tax Administration reform</vt:lpstr>
      <vt:lpstr>The method of rationalizing the public sector is still unknown</vt:lpstr>
      <vt:lpstr>New law is just an aid</vt:lpstr>
      <vt:lpstr>Reforms in state enterprises are vital, but still at the beginning</vt:lpstr>
      <vt:lpstr>PowerPoint Presentation</vt:lpstr>
      <vt:lpstr>Companies undergoing privatization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Расходи у ребалансу</dc:title>
  <dc:creator>Vladimir Vuckovic</dc:creator>
  <cp:lastModifiedBy>Slobodan Minic</cp:lastModifiedBy>
  <cp:revision>255</cp:revision>
  <cp:lastPrinted>2015-06-17T07:10:13Z</cp:lastPrinted>
  <dcterms:created xsi:type="dcterms:W3CDTF">2014-10-24T08:04:53Z</dcterms:created>
  <dcterms:modified xsi:type="dcterms:W3CDTF">2015-06-25T13:15:04Z</dcterms:modified>
</cp:coreProperties>
</file>